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1439" r:id="rId2"/>
    <p:sldId id="1440" r:id="rId3"/>
    <p:sldId id="1441" r:id="rId4"/>
    <p:sldId id="1442" r:id="rId5"/>
    <p:sldId id="1443" r:id="rId6"/>
    <p:sldId id="1444" r:id="rId7"/>
    <p:sldId id="1445" r:id="rId8"/>
    <p:sldId id="1446" r:id="rId9"/>
    <p:sldId id="1447" r:id="rId10"/>
    <p:sldId id="1448" r:id="rId11"/>
    <p:sldId id="1449" r:id="rId12"/>
    <p:sldId id="1450" r:id="rId13"/>
    <p:sldId id="1451" r:id="rId14"/>
    <p:sldId id="1452" r:id="rId15"/>
    <p:sldId id="1453" r:id="rId16"/>
    <p:sldId id="1454" r:id="rId17"/>
    <p:sldId id="1455" r:id="rId18"/>
    <p:sldId id="145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0"/>
          <p:cNvSpPr>
            <a:spLocks noGrp="1" noChangeArrowheads="1"/>
          </p:cNvSpPr>
          <p:nvPr>
            <p:ph type="sldNum" sz="quarter"/>
          </p:nvPr>
        </p:nvSpPr>
        <p:spPr>
          <a:xfrm>
            <a:off x="3886200"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CC1F0EB7-6DAB-4C0E-A43E-BC75AE8A05E2}" type="slidenum">
              <a:rPr lang="en-US" altLang="en-US">
                <a:latin typeface="Calibri" panose="020F0502020204030204" pitchFamily="34" charset="0"/>
              </a:rPr>
              <a:pPr>
                <a:spcBef>
                  <a:spcPct val="0"/>
                </a:spcBef>
                <a:buClrTx/>
                <a:buFontTx/>
                <a:buNone/>
              </a:pPr>
              <a:t>1</a:t>
            </a:fld>
            <a:endParaRPr lang="en-US" altLang="en-US" dirty="0">
              <a:latin typeface="Calibri" panose="020F0502020204030204" pitchFamily="34" charset="0"/>
            </a:endParaRPr>
          </a:p>
        </p:txBody>
      </p:sp>
      <p:sp>
        <p:nvSpPr>
          <p:cNvPr id="5123"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203A15DD-47C6-4669-A7AC-3D786BC6CF29}"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2" name="Notes Placeholder 1"/>
          <p:cNvSpPr>
            <a:spLocks noGrp="1"/>
          </p:cNvSpPr>
          <p:nvPr>
            <p:ph type="body" idx="1"/>
          </p:nvPr>
        </p:nvSpPr>
        <p:spPr>
          <a:xfrm>
            <a:off x="685800" y="4411701"/>
            <a:ext cx="5486400" cy="3600450"/>
          </a:xfrm>
        </p:spPr>
        <p:txBody>
          <a:bodyPr/>
          <a:lstStyle/>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r>
              <a:rPr lang="en-US" altLang="en-US" dirty="0">
                <a:ea typeface="SimSun" panose="02010600030101010101" pitchFamily="2" charset="-122"/>
              </a:rPr>
              <a:t>This presentation provides information on the final steps following the Quality Review of the tax return,  Final steps are discussed for both an e-filed return and a paper return.  Instructors should modify this presentation to accommodate any specific district procedures.  Additionally, Instructors should advise Counselors that Local Coordinators may also have specific requirements as to how they want the final steps accomplished.  For example some sites have the preparing Counselor do most of these steps while others have the QR Counselor perform them.</a:t>
            </a:r>
          </a:p>
          <a:p>
            <a:pPr>
              <a:spcBef>
                <a:spcPts val="455"/>
              </a:spcBef>
              <a:tabLst>
                <a:tab pos="0" algn="l"/>
                <a:tab pos="461955" algn="l"/>
                <a:tab pos="923910" algn="l"/>
                <a:tab pos="1385865" algn="l"/>
                <a:tab pos="1847820" algn="l"/>
                <a:tab pos="2309774" algn="l"/>
                <a:tab pos="2771729" algn="l"/>
                <a:tab pos="3233684" algn="l"/>
                <a:tab pos="3695639" algn="l"/>
                <a:tab pos="4157594" algn="l"/>
                <a:tab pos="4619549" algn="l"/>
                <a:tab pos="5081504" algn="l"/>
                <a:tab pos="5543459" algn="l"/>
                <a:tab pos="6005413" algn="l"/>
                <a:tab pos="6467368" algn="l"/>
                <a:tab pos="6929323" algn="l"/>
                <a:tab pos="7391278" algn="l"/>
                <a:tab pos="7853233" algn="l"/>
                <a:tab pos="8315188" algn="l"/>
                <a:tab pos="8777143" algn="l"/>
                <a:tab pos="9239098" algn="l"/>
              </a:tabLst>
            </a:pPr>
            <a:r>
              <a:rPr lang="en-US" altLang="en-US" dirty="0">
                <a:ea typeface="SimSun" panose="02010600030101010101" pitchFamily="2" charset="-122"/>
              </a:rPr>
              <a:t>Comprehensive topics are at end.</a:t>
            </a:r>
          </a:p>
          <a:p>
            <a:endParaRPr lang="en-US" dirty="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694289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A7701F6-7150-4AEC-9A26-4267B81E2264}" type="slidenum">
              <a:rPr lang="en-US" altLang="en-US">
                <a:latin typeface="Calibri" panose="020F0502020204030204" pitchFamily="34" charset="0"/>
              </a:rPr>
              <a:pPr>
                <a:spcBef>
                  <a:spcPct val="0"/>
                </a:spcBef>
                <a:buClrTx/>
                <a:buFontTx/>
                <a:buNone/>
              </a:pPr>
              <a:t>10</a:t>
            </a:fld>
            <a:endParaRPr lang="en-US" altLang="en-US" dirty="0">
              <a:latin typeface="Calibri" panose="020F0502020204030204" pitchFamily="34" charset="0"/>
            </a:endParaRPr>
          </a:p>
        </p:txBody>
      </p:sp>
      <p:sp>
        <p:nvSpPr>
          <p:cNvPr id="54275"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3A8C6A2-9A4B-4E6A-88BB-5BADC33665C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10</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4276" name="Rectangle 2"/>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idx="1"/>
          </p:nvPr>
        </p:nvSpPr>
        <p:spPr/>
        <p:txBody>
          <a:bodyPr/>
          <a:lstStyle/>
          <a:p>
            <a:r>
              <a:rPr lang="en-US" altLang="en-US" dirty="0">
                <a:ea typeface="SimSun" panose="02010600030101010101" pitchFamily="2" charset="-122"/>
              </a:rPr>
              <a:t>If a taxpayer receives IRS correspondence during the off-season, contact procedures vary by state, region or district. AARP Foundation’s email address and phone number printed on taxpayer’s envelope. Many districts partner with local Tax-Aide site/s and the site allows taxpayers to call during the off-season and leave a message for Tax-Aide. The site then calls the District Manger (or designated volunteer) with the taxpayer’s contact information. The District Manager (or designated volunteer) contacts the taxpayer. </a:t>
            </a:r>
          </a:p>
          <a:p>
            <a:endParaRPr lang="en-US" dirty="0"/>
          </a:p>
        </p:txBody>
      </p:sp>
    </p:spTree>
    <p:extLst>
      <p:ext uri="{BB962C8B-B14F-4D97-AF65-F5344CB8AC3E}">
        <p14:creationId xmlns:p14="http://schemas.microsoft.com/office/powerpoint/2010/main" val="749197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A7701F6-7150-4AEC-9A26-4267B81E2264}" type="slidenum">
              <a:rPr lang="en-US" altLang="en-US">
                <a:latin typeface="Calibri" panose="020F0502020204030204" pitchFamily="34" charset="0"/>
              </a:rPr>
              <a:pPr>
                <a:spcBef>
                  <a:spcPct val="0"/>
                </a:spcBef>
                <a:buClrTx/>
                <a:buFontTx/>
                <a:buNone/>
              </a:pPr>
              <a:t>11</a:t>
            </a:fld>
            <a:endParaRPr lang="en-US" altLang="en-US" dirty="0">
              <a:latin typeface="Calibri" panose="020F0502020204030204" pitchFamily="34" charset="0"/>
            </a:endParaRPr>
          </a:p>
        </p:txBody>
      </p:sp>
      <p:sp>
        <p:nvSpPr>
          <p:cNvPr id="54275"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3A8C6A2-9A4B-4E6A-88BB-5BADC33665C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11</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4276" name="Rectangle 2"/>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Tree>
    <p:extLst>
      <p:ext uri="{BB962C8B-B14F-4D97-AF65-F5344CB8AC3E}">
        <p14:creationId xmlns:p14="http://schemas.microsoft.com/office/powerpoint/2010/main" val="1686537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A7A7A4D1-D525-4DE3-8F3B-61759AB516BE}" type="slidenum">
              <a:rPr lang="en-US" altLang="en-US">
                <a:latin typeface="Calibri" panose="020F0502020204030204" pitchFamily="34" charset="0"/>
              </a:rPr>
              <a:pPr>
                <a:spcBef>
                  <a:spcPct val="0"/>
                </a:spcBef>
                <a:buClrTx/>
                <a:buFontTx/>
                <a:buNone/>
              </a:pPr>
              <a:t>12</a:t>
            </a:fld>
            <a:endParaRPr lang="en-US" altLang="en-US" dirty="0">
              <a:latin typeface="Calibri" panose="020F0502020204030204" pitchFamily="34" charset="0"/>
            </a:endParaRPr>
          </a:p>
        </p:txBody>
      </p:sp>
      <p:sp>
        <p:nvSpPr>
          <p:cNvPr id="56323" name="Text Box 1"/>
          <p:cNvSpPr txBox="1">
            <a:spLocks noChangeArrowheads="1"/>
          </p:cNvSpPr>
          <p:nvPr/>
        </p:nvSpPr>
        <p:spPr bwMode="auto">
          <a:xfrm>
            <a:off x="5273003" y="6538911"/>
            <a:ext cx="4033943" cy="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936" tIns="47287" rIns="90936" bIns="47287"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E9C205B-905C-4EF6-8A88-336D7FB8012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12</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6324" name="Rectangle 2"/>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Tree>
    <p:extLst>
      <p:ext uri="{BB962C8B-B14F-4D97-AF65-F5344CB8AC3E}">
        <p14:creationId xmlns:p14="http://schemas.microsoft.com/office/powerpoint/2010/main" val="2631771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410758F-0E50-44CC-9282-DC9A0ED2E359}" type="slidenum">
              <a:rPr lang="en-US" smtClean="0"/>
              <a:t>13</a:t>
            </a:fld>
            <a:endParaRPr lang="en-US"/>
          </a:p>
        </p:txBody>
      </p:sp>
    </p:spTree>
    <p:extLst>
      <p:ext uri="{BB962C8B-B14F-4D97-AF65-F5344CB8AC3E}">
        <p14:creationId xmlns:p14="http://schemas.microsoft.com/office/powerpoint/2010/main" val="2844293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79A00A8-C444-43FF-9BC0-720F81A77BB0}" type="slidenum">
              <a:rPr lang="en-US" altLang="en-US">
                <a:latin typeface="Calibri" panose="020F0502020204030204" pitchFamily="34" charset="0"/>
              </a:rPr>
              <a:pPr>
                <a:spcBef>
                  <a:spcPct val="0"/>
                </a:spcBef>
                <a:buClrTx/>
                <a:buFontTx/>
                <a:buNone/>
              </a:pPr>
              <a:t>14</a:t>
            </a:fld>
            <a:endParaRPr lang="en-US" altLang="en-US" dirty="0">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idx="1"/>
          </p:nvPr>
        </p:nvSpPr>
        <p:spPr/>
        <p:txBody>
          <a:bodyPr/>
          <a:lstStyle/>
          <a:p>
            <a:pPr marL="111125" lvl="1">
              <a:buClr>
                <a:schemeClr val="accent3">
                  <a:lumMod val="75000"/>
                </a:schemeClr>
              </a:buClr>
              <a:defRPr/>
            </a:pPr>
            <a:r>
              <a:rPr lang="en-US" altLang="en-US" b="1" dirty="0">
                <a:latin typeface="Calibri" panose="020F0502020204030204" pitchFamily="34" charset="0"/>
              </a:rPr>
              <a:t>If taxpayer expects to under or over withhold for TY2020, might want to consider:</a:t>
            </a:r>
          </a:p>
          <a:p>
            <a:pPr marL="111125" lvl="2">
              <a:buClr>
                <a:schemeClr val="bg2">
                  <a:lumMod val="25000"/>
                </a:schemeClr>
              </a:buClr>
              <a:buFont typeface="Arial" panose="020B0604020202020204" pitchFamily="34" charset="0"/>
              <a:buChar char="•"/>
              <a:defRPr/>
            </a:pPr>
            <a:r>
              <a:rPr lang="en-US" altLang="en-US" b="1" dirty="0">
                <a:latin typeface="Calibri" panose="020F0502020204030204" pitchFamily="34" charset="0"/>
              </a:rPr>
              <a:t>Revise withholding – Forms W-4</a:t>
            </a:r>
          </a:p>
          <a:p>
            <a:pPr marL="111125" lvl="2">
              <a:buClr>
                <a:schemeClr val="bg2">
                  <a:lumMod val="25000"/>
                </a:schemeClr>
              </a:buClr>
              <a:buFont typeface="Arial" panose="020B0604020202020204" pitchFamily="34" charset="0"/>
              <a:buChar char="•"/>
              <a:defRPr/>
            </a:pPr>
            <a:r>
              <a:rPr lang="en-US" altLang="en-US" b="1" dirty="0">
                <a:latin typeface="Calibri" panose="020F0502020204030204" pitchFamily="34" charset="0"/>
              </a:rPr>
              <a:t>Estimated taxes  (see: www.irs.gov/Payments)</a:t>
            </a:r>
          </a:p>
          <a:p>
            <a:endParaRPr lang="en-US" dirty="0"/>
          </a:p>
        </p:txBody>
      </p:sp>
    </p:spTree>
    <p:extLst>
      <p:ext uri="{BB962C8B-B14F-4D97-AF65-F5344CB8AC3E}">
        <p14:creationId xmlns:p14="http://schemas.microsoft.com/office/powerpoint/2010/main" val="1673327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79A00A8-C444-43FF-9BC0-720F81A77BB0}" type="slidenum">
              <a:rPr lang="en-US" altLang="en-US">
                <a:latin typeface="Calibri" panose="020F0502020204030204" pitchFamily="34" charset="0"/>
              </a:rPr>
              <a:pPr>
                <a:spcBef>
                  <a:spcPct val="0"/>
                </a:spcBef>
                <a:buClrTx/>
                <a:buFontTx/>
                <a:buNone/>
              </a:pPr>
              <a:t>15</a:t>
            </a:fld>
            <a:endParaRPr lang="en-US" altLang="en-US" dirty="0">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1370013" y="1143000"/>
            <a:ext cx="4117975" cy="3087688"/>
          </a:xfrm>
          <a:prstGeom prst="rect">
            <a:avLst/>
          </a:prstGeom>
          <a:solidFill>
            <a:srgbClr val="FFFFFF"/>
          </a:solidFill>
          <a:ln/>
        </p:spPr>
      </p:sp>
      <p:sp>
        <p:nvSpPr>
          <p:cNvPr id="2" name="Notes Placeholder 1"/>
          <p:cNvSpPr>
            <a:spLocks noGrp="1"/>
          </p:cNvSpPr>
          <p:nvPr>
            <p:ph type="body" idx="1"/>
          </p:nvPr>
        </p:nvSpPr>
        <p:spPr/>
        <p:txBody>
          <a:bodyPr/>
          <a:lstStyle/>
          <a:p>
            <a:pPr marL="0" lvl="1">
              <a:buClr>
                <a:schemeClr val="accent3">
                  <a:lumMod val="75000"/>
                </a:schemeClr>
              </a:buClr>
              <a:defRPr/>
            </a:pPr>
            <a:r>
              <a:rPr lang="en-US" altLang="en-US" b="1" dirty="0">
                <a:latin typeface="Calibri" panose="020F0502020204030204" pitchFamily="34" charset="0"/>
              </a:rPr>
              <a:t>If taxpayer expects to under or over withheld for TY2020, might want to consider:</a:t>
            </a:r>
          </a:p>
          <a:p>
            <a:pPr marL="457200" lvl="2" indent="-290513">
              <a:buClr>
                <a:schemeClr val="bg2">
                  <a:lumMod val="25000"/>
                </a:schemeClr>
              </a:buClr>
              <a:buFont typeface="Arial" panose="020B0604020202020204" pitchFamily="34" charset="0"/>
              <a:buChar char="•"/>
              <a:defRPr/>
            </a:pPr>
            <a:r>
              <a:rPr lang="en-US" altLang="en-US" b="1" dirty="0">
                <a:latin typeface="Calibri" panose="020F0502020204030204" pitchFamily="34" charset="0"/>
              </a:rPr>
              <a:t>Revise withholding – Forms W-4</a:t>
            </a:r>
          </a:p>
          <a:p>
            <a:pPr marL="457200" lvl="2" indent="-290513">
              <a:buClr>
                <a:schemeClr val="bg2">
                  <a:lumMod val="25000"/>
                </a:schemeClr>
              </a:buClr>
              <a:buFont typeface="Arial" panose="020B0604020202020204" pitchFamily="34" charset="0"/>
              <a:buChar char="•"/>
              <a:defRPr/>
            </a:pPr>
            <a:r>
              <a:rPr lang="en-US" altLang="en-US" b="1" dirty="0">
                <a:latin typeface="Calibri" panose="020F0502020204030204" pitchFamily="34" charset="0"/>
              </a:rPr>
              <a:t>Estimated taxes  (see: www.irs.gov/Payments)</a:t>
            </a:r>
          </a:p>
          <a:p>
            <a:endParaRPr lang="en-US" dirty="0"/>
          </a:p>
        </p:txBody>
      </p:sp>
    </p:spTree>
    <p:extLst>
      <p:ext uri="{BB962C8B-B14F-4D97-AF65-F5344CB8AC3E}">
        <p14:creationId xmlns:p14="http://schemas.microsoft.com/office/powerpoint/2010/main" val="3593967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410758F-0E50-44CC-9282-DC9A0ED2E359}" type="slidenum">
              <a:rPr lang="en-US" smtClean="0"/>
              <a:t>16</a:t>
            </a:fld>
            <a:endParaRPr lang="en-US"/>
          </a:p>
        </p:txBody>
      </p:sp>
    </p:spTree>
    <p:extLst>
      <p:ext uri="{BB962C8B-B14F-4D97-AF65-F5344CB8AC3E}">
        <p14:creationId xmlns:p14="http://schemas.microsoft.com/office/powerpoint/2010/main" val="4254375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370013" y="1143000"/>
            <a:ext cx="4117975" cy="3087688"/>
          </a:xfrm>
          <a:prstGeom prst="rect">
            <a:avLst/>
          </a:prstGeom>
          <a:ln/>
        </p:spPr>
      </p:sp>
      <p:sp>
        <p:nvSpPr>
          <p:cNvPr id="2457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0" dirty="0">
                <a:latin typeface="Calibri" panose="020F0502020204030204" pitchFamily="34" charset="0"/>
                <a:cs typeface="Calibri" panose="020F0502020204030204" pitchFamily="34" charset="0"/>
              </a:rPr>
              <a:t>Only allowed if</a:t>
            </a:r>
            <a:endParaRPr lang="en-US" altLang="en-US" b="0" baseline="0" dirty="0">
              <a:latin typeface="Calibri" panose="020F0502020204030204" pitchFamily="34" charset="0"/>
              <a:cs typeface="Calibri" panose="020F0502020204030204" pitchFamily="34" charset="0"/>
            </a:endParaRPr>
          </a:p>
          <a:p>
            <a:pPr marL="171450" indent="-171450">
              <a:buFont typeface="Arial" pitchFamily="34" charset="0"/>
              <a:buChar char="•"/>
            </a:pPr>
            <a:r>
              <a:rPr lang="en-US" altLang="en-US" b="0" dirty="0">
                <a:latin typeface="Calibri" panose="020F0502020204030204" pitchFamily="34" charset="0"/>
                <a:cs typeface="Calibri" panose="020F0502020204030204" pitchFamily="34" charset="0"/>
              </a:rPr>
              <a:t>Taxpayer</a:t>
            </a:r>
            <a:r>
              <a:rPr lang="en-US" altLang="en-US" b="0" baseline="0" dirty="0">
                <a:latin typeface="Calibri" panose="020F0502020204030204" pitchFamily="34" charset="0"/>
                <a:cs typeface="Calibri" panose="020F0502020204030204" pitchFamily="34" charset="0"/>
              </a:rPr>
              <a:t> is unable to sign because of disease or injury,</a:t>
            </a:r>
          </a:p>
          <a:p>
            <a:pPr marL="171450" indent="-171450">
              <a:buFont typeface="Arial" pitchFamily="34" charset="0"/>
              <a:buChar char="•"/>
            </a:pPr>
            <a:r>
              <a:rPr lang="en-US" altLang="en-US" b="0" dirty="0">
                <a:latin typeface="Calibri" panose="020F0502020204030204" pitchFamily="34" charset="0"/>
                <a:cs typeface="Calibri" panose="020F0502020204030204" pitchFamily="34" charset="0"/>
              </a:rPr>
              <a:t>Taxpayer</a:t>
            </a:r>
            <a:r>
              <a:rPr lang="en-US" altLang="en-US" b="0" baseline="0" dirty="0">
                <a:latin typeface="Calibri" panose="020F0502020204030204" pitchFamily="34" charset="0"/>
                <a:cs typeface="Calibri" panose="020F0502020204030204" pitchFamily="34" charset="0"/>
              </a:rPr>
              <a:t> is unable to sign because of absence from U.S. for at least 60 days before due date, or</a:t>
            </a:r>
          </a:p>
          <a:p>
            <a:pPr marL="171450" indent="-171450">
              <a:buFont typeface="Arial" pitchFamily="34" charset="0"/>
              <a:buChar char="•"/>
            </a:pPr>
            <a:r>
              <a:rPr lang="en-US" altLang="en-US" b="0" baseline="0" dirty="0">
                <a:latin typeface="Calibri" panose="020F0502020204030204" pitchFamily="34" charset="0"/>
                <a:cs typeface="Calibri" panose="020F0502020204030204" pitchFamily="34" charset="0"/>
              </a:rPr>
              <a:t>Given permission by IRS office in you area</a:t>
            </a:r>
            <a:endParaRPr lang="en-US" altLang="en-US" b="0" dirty="0">
              <a:latin typeface="Calibri" panose="020F0502020204030204" pitchFamily="34" charset="0"/>
              <a:cs typeface="Calibri" panose="020F0502020204030204" pitchFamily="34" charset="0"/>
            </a:endParaRPr>
          </a:p>
        </p:txBody>
      </p:sp>
      <p:sp>
        <p:nvSpPr>
          <p:cNvPr id="24580" name="Slide Number Placeholder 3"/>
          <p:cNvSpPr txBox="1">
            <a:spLocks noGrp="1"/>
          </p:cNvSpPr>
          <p:nvPr/>
        </p:nvSpPr>
        <p:spPr bwMode="auto">
          <a:xfrm>
            <a:off x="5273003" y="6605841"/>
            <a:ext cx="4033943" cy="34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91" tIns="46195" rIns="92391" bIns="46195" anchor="b"/>
          <a:lstStyle/>
          <a:p>
            <a:pPr algn="r" eaLnBrk="1" hangingPunct="1">
              <a:buClr>
                <a:srgbClr val="000000"/>
              </a:buClr>
              <a:buSzPct val="100000"/>
              <a:buFont typeface="Times New Roman" panose="02020603050405020304" pitchFamily="18" charset="0"/>
              <a:buNone/>
            </a:pPr>
            <a:fld id="{96B31F17-DD27-40CB-ADAC-548C56368A23}" type="slidenum">
              <a:rPr lang="en-US" altLang="en-US" sz="1200">
                <a:latin typeface="Calibri" panose="020F0502020204030204" pitchFamily="34" charset="0"/>
                <a:cs typeface="Calibri" panose="020F0502020204030204" pitchFamily="34" charset="0"/>
              </a:rPr>
              <a:pPr algn="r" eaLnBrk="1" hangingPunct="1">
                <a:buClr>
                  <a:srgbClr val="000000"/>
                </a:buClr>
                <a:buSzPct val="100000"/>
                <a:buFont typeface="Times New Roman" panose="02020603050405020304" pitchFamily="18" charset="0"/>
                <a:buNone/>
              </a:pPr>
              <a:t>17</a:t>
            </a:fld>
            <a:endParaRPr lang="en-US" alt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7359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410758F-0E50-44CC-9282-DC9A0ED2E359}" type="slidenum">
              <a:rPr lang="en-US" smtClean="0"/>
              <a:t>18</a:t>
            </a:fld>
            <a:endParaRPr lang="en-US"/>
          </a:p>
        </p:txBody>
      </p:sp>
    </p:spTree>
    <p:extLst>
      <p:ext uri="{BB962C8B-B14F-4D97-AF65-F5344CB8AC3E}">
        <p14:creationId xmlns:p14="http://schemas.microsoft.com/office/powerpoint/2010/main" val="380187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410758F-0E50-44CC-9282-DC9A0ED2E359}" type="slidenum">
              <a:rPr lang="en-US" smtClean="0"/>
              <a:t>2</a:t>
            </a:fld>
            <a:endParaRPr lang="en-US"/>
          </a:p>
        </p:txBody>
      </p:sp>
    </p:spTree>
    <p:extLst>
      <p:ext uri="{BB962C8B-B14F-4D97-AF65-F5344CB8AC3E}">
        <p14:creationId xmlns:p14="http://schemas.microsoft.com/office/powerpoint/2010/main" val="1090388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410758F-0E50-44CC-9282-DC9A0ED2E359}" type="slidenum">
              <a:rPr lang="en-US" smtClean="0"/>
              <a:t>3</a:t>
            </a:fld>
            <a:endParaRPr lang="en-US"/>
          </a:p>
        </p:txBody>
      </p:sp>
    </p:spTree>
    <p:extLst>
      <p:ext uri="{BB962C8B-B14F-4D97-AF65-F5344CB8AC3E}">
        <p14:creationId xmlns:p14="http://schemas.microsoft.com/office/powerpoint/2010/main" val="362448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370013" y="1143000"/>
            <a:ext cx="4117975" cy="3087688"/>
          </a:xfrm>
          <a:prstGeom prst="rect">
            <a:avLst/>
          </a:prstGeom>
          <a:ln/>
        </p:spPr>
      </p:sp>
      <p:sp>
        <p:nvSpPr>
          <p:cNvPr id="47107"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A0E924B-AF20-4ABD-AA6E-41871C127CE3}" type="slidenum">
              <a:rPr lang="en-US" altLang="en-US">
                <a:latin typeface="Calibri" panose="020F0502020204030204" pitchFamily="34" charset="0"/>
              </a:rPr>
              <a:pPr>
                <a:spcBef>
                  <a:spcPct val="0"/>
                </a:spcBef>
                <a:buClrTx/>
                <a:buFontTx/>
                <a:buNone/>
              </a:pPr>
              <a:t>4</a:t>
            </a:fld>
            <a:endParaRPr lang="en-US" altLang="en-US" dirty="0">
              <a:latin typeface="Calibri" panose="020F0502020204030204" pitchFamily="34" charset="0"/>
            </a:endParaRPr>
          </a:p>
        </p:txBody>
      </p:sp>
    </p:spTree>
    <p:extLst>
      <p:ext uri="{BB962C8B-B14F-4D97-AF65-F5344CB8AC3E}">
        <p14:creationId xmlns:p14="http://schemas.microsoft.com/office/powerpoint/2010/main" val="11241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370013" y="1143000"/>
            <a:ext cx="4117975" cy="3087688"/>
          </a:xfrm>
          <a:prstGeom prst="rect">
            <a:avLst/>
          </a:prstGeom>
          <a:ln/>
        </p:spPr>
      </p:sp>
      <p:sp>
        <p:nvSpPr>
          <p:cNvPr id="819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You must verify ID of each signature.</a:t>
            </a:r>
          </a:p>
        </p:txBody>
      </p:sp>
      <p:sp>
        <p:nvSpPr>
          <p:cNvPr id="8196"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5</a:t>
            </a:fld>
            <a:endParaRPr lang="en-US" altLang="en-US" dirty="0">
              <a:latin typeface="Calibri" panose="020F0502020204030204" pitchFamily="34" charset="0"/>
            </a:endParaRPr>
          </a:p>
        </p:txBody>
      </p:sp>
    </p:spTree>
    <p:extLst>
      <p:ext uri="{BB962C8B-B14F-4D97-AF65-F5344CB8AC3E}">
        <p14:creationId xmlns:p14="http://schemas.microsoft.com/office/powerpoint/2010/main" val="1437502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370013" y="1143000"/>
            <a:ext cx="4117975" cy="3087688"/>
          </a:xfrm>
          <a:prstGeom prst="rect">
            <a:avLst/>
          </a:prstGeom>
          <a:ln/>
        </p:spPr>
      </p:sp>
      <p:sp>
        <p:nvSpPr>
          <p:cNvPr id="819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Inform Taxpayer what documents may be requested.</a:t>
            </a:r>
          </a:p>
          <a:p>
            <a:r>
              <a:rPr lang="en-US" altLang="en-US" b="1" dirty="0"/>
              <a:t>Mention that it rarely happens, but is easy to resolve.</a:t>
            </a:r>
          </a:p>
        </p:txBody>
      </p:sp>
      <p:sp>
        <p:nvSpPr>
          <p:cNvPr id="8196"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6</a:t>
            </a:fld>
            <a:endParaRPr lang="en-US" altLang="en-US" dirty="0">
              <a:latin typeface="Calibri" panose="020F0502020204030204" pitchFamily="34" charset="0"/>
            </a:endParaRPr>
          </a:p>
        </p:txBody>
      </p:sp>
    </p:spTree>
    <p:extLst>
      <p:ext uri="{BB962C8B-B14F-4D97-AF65-F5344CB8AC3E}">
        <p14:creationId xmlns:p14="http://schemas.microsoft.com/office/powerpoint/2010/main" val="27632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370013" y="1143000"/>
            <a:ext cx="4117975" cy="3087688"/>
          </a:xfrm>
          <a:prstGeom prst="rect">
            <a:avLst/>
          </a:prstGeom>
          <a:ln/>
        </p:spPr>
      </p:sp>
      <p:sp>
        <p:nvSpPr>
          <p:cNvPr id="47107"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FA0E924B-AF20-4ABD-AA6E-41871C127CE3}" type="slidenum">
              <a:rPr lang="en-US" altLang="en-US">
                <a:latin typeface="Calibri" panose="020F0502020204030204" pitchFamily="34" charset="0"/>
              </a:rPr>
              <a:pPr>
                <a:spcBef>
                  <a:spcPct val="0"/>
                </a:spcBef>
                <a:buClrTx/>
                <a:buFontTx/>
                <a:buNone/>
              </a:pPr>
              <a:t>7</a:t>
            </a:fld>
            <a:endParaRPr lang="en-US" altLang="en-US" dirty="0">
              <a:latin typeface="Calibri" panose="020F0502020204030204" pitchFamily="34" charset="0"/>
            </a:endParaRPr>
          </a:p>
        </p:txBody>
      </p:sp>
    </p:spTree>
    <p:extLst>
      <p:ext uri="{BB962C8B-B14F-4D97-AF65-F5344CB8AC3E}">
        <p14:creationId xmlns:p14="http://schemas.microsoft.com/office/powerpoint/2010/main" val="155562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Attach a copy of Forms W-2, W-2G and 2439 to the front of Form 1040. Also attach Forms 1099 if tax was withheld.</a:t>
            </a:r>
          </a:p>
        </p:txBody>
      </p:sp>
      <p:sp>
        <p:nvSpPr>
          <p:cNvPr id="4" name="Slide Number Placeholder 3"/>
          <p:cNvSpPr>
            <a:spLocks noGrp="1"/>
          </p:cNvSpPr>
          <p:nvPr>
            <p:ph type="sldNum"/>
          </p:nvPr>
        </p:nvSpPr>
        <p:spPr>
          <a:xfrm>
            <a:off x="3884613" y="8685213"/>
            <a:ext cx="2971800" cy="458787"/>
          </a:xfrm>
          <a:prstGeom prst="rect">
            <a:avLst/>
          </a:prstGeom>
        </p:spPr>
        <p:txBody>
          <a:bodyPr/>
          <a:lstStyle/>
          <a:p>
            <a:pPr>
              <a:defRPr/>
            </a:pPr>
            <a:fld id="{2CDD5073-D2E0-40B9-BA25-914294AC9AF1}" type="slidenum">
              <a:rPr lang="en-US" altLang="en-US" smtClean="0"/>
              <a:pPr>
                <a:defRPr/>
              </a:pPr>
              <a:t>8</a:t>
            </a:fld>
            <a:endParaRPr lang="en-US" altLang="en-US" dirty="0"/>
          </a:p>
        </p:txBody>
      </p:sp>
    </p:spTree>
    <p:extLst>
      <p:ext uri="{BB962C8B-B14F-4D97-AF65-F5344CB8AC3E}">
        <p14:creationId xmlns:p14="http://schemas.microsoft.com/office/powerpoint/2010/main" val="3657855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370013" y="1143000"/>
            <a:ext cx="4117975" cy="3087688"/>
          </a:xfrm>
          <a:prstGeom prst="rect">
            <a:avLst/>
          </a:prstGeom>
          <a:ln/>
        </p:spPr>
      </p:sp>
      <p:sp>
        <p:nvSpPr>
          <p:cNvPr id="819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p>
        </p:txBody>
      </p:sp>
      <p:sp>
        <p:nvSpPr>
          <p:cNvPr id="8196" name="Slide Number Placeholder 3"/>
          <p:cNvSpPr>
            <a:spLocks noGrp="1"/>
          </p:cNvSpPr>
          <p:nvPr>
            <p:ph type="sldNum" sz="quarter"/>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5pPr>
            <a:lvl6pPr marL="254075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6pPr>
            <a:lvl7pPr marL="3002707"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7pPr>
            <a:lvl8pPr marL="3464662"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8pPr>
            <a:lvl9pPr marL="3926616" indent="-230977" defTabSz="461955" eaLnBrk="0" fontAlgn="base" hangingPunct="0">
              <a:spcBef>
                <a:spcPct val="30000"/>
              </a:spcBef>
              <a:spcAft>
                <a:spcPct val="0"/>
              </a:spcAft>
              <a:buClr>
                <a:srgbClr val="000000"/>
              </a:buClr>
              <a:buSzPct val="100000"/>
              <a:buFont typeface="Times New Roman" panose="02020603050405020304" pitchFamily="18" charset="0"/>
              <a:tabLst>
                <a:tab pos="731429" algn="l"/>
                <a:tab pos="1462857" algn="l"/>
                <a:tab pos="2194286" algn="l"/>
                <a:tab pos="2925714"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9</a:t>
            </a:fld>
            <a:endParaRPr lang="en-US" altLang="en-US" dirty="0">
              <a:latin typeface="Calibri" panose="020F0502020204030204" pitchFamily="34" charset="0"/>
            </a:endParaRPr>
          </a:p>
        </p:txBody>
      </p:sp>
    </p:spTree>
    <p:extLst>
      <p:ext uri="{BB962C8B-B14F-4D97-AF65-F5344CB8AC3E}">
        <p14:creationId xmlns:p14="http://schemas.microsoft.com/office/powerpoint/2010/main" val="263130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257425" y="1757363"/>
            <a:ext cx="46291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1000"/>
              </a:spcBef>
              <a:buClr>
                <a:srgbClr val="67202F"/>
              </a:buClr>
              <a:buSzPct val="9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Pct val="100000"/>
              <a:buFontTx/>
              <a:buNone/>
            </a:pPr>
            <a:endParaRPr lang="en-US" altLang="en-US" sz="2250" dirty="0">
              <a:solidFill>
                <a:srgbClr val="FFFFFF"/>
              </a:solidFill>
              <a:ea typeface="SimSun" panose="02010600030101010101" pitchFamily="2" charset="-122"/>
              <a:cs typeface="Calibri" panose="020F0502020204030204" pitchFamily="34" charset="0"/>
            </a:endParaRPr>
          </a:p>
        </p:txBody>
      </p:sp>
      <p:sp>
        <p:nvSpPr>
          <p:cNvPr id="4102" name="Subtitle 4"/>
          <p:cNvSpPr>
            <a:spLocks noGrp="1"/>
          </p:cNvSpPr>
          <p:nvPr>
            <p:ph type="subTitle" idx="1"/>
          </p:nvPr>
        </p:nvSpPr>
        <p:spPr/>
        <p:txBody>
          <a:bodyPr/>
          <a:lstStyle/>
          <a:p>
            <a:r>
              <a:rPr lang="en-US" altLang="en-US" dirty="0"/>
              <a:t>Pub 4012 – Tab K</a:t>
            </a:r>
          </a:p>
          <a:p>
            <a:r>
              <a:rPr lang="en-US" altLang="en-US" dirty="0"/>
              <a:t>Pub 4491– </a:t>
            </a:r>
            <a:r>
              <a:rPr lang="en-US" altLang="en-US"/>
              <a:t>Lesson 31</a:t>
            </a:r>
            <a:endParaRPr lang="en-US" altLang="en-US" dirty="0"/>
          </a:p>
        </p:txBody>
      </p:sp>
      <p:sp>
        <p:nvSpPr>
          <p:cNvPr id="10243" name="Title 3"/>
          <p:cNvSpPr>
            <a:spLocks noGrp="1"/>
          </p:cNvSpPr>
          <p:nvPr>
            <p:ph type="title"/>
          </p:nvPr>
        </p:nvSpPr>
        <p:spPr/>
        <p:txBody>
          <a:bodyPr>
            <a:normAutofit/>
          </a:bodyPr>
          <a:lstStyle/>
          <a:p>
            <a:r>
              <a:rPr lang="en-US" altLang="en-US" dirty="0"/>
              <a:t>Final Steps</a:t>
            </a:r>
          </a:p>
        </p:txBody>
      </p:sp>
      <p:sp>
        <p:nvSpPr>
          <p:cNvPr id="2" name="Date Placeholder 1">
            <a:extLst>
              <a:ext uri="{FF2B5EF4-FFF2-40B4-BE49-F238E27FC236}">
                <a16:creationId xmlns:a16="http://schemas.microsoft.com/office/drawing/2014/main" id="{B47F2BF5-2B6A-420D-AD60-1F2ABA7FFA8A}"/>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4589D5C8-7411-4C26-81C9-91AA611178D4}"/>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1BE30874-F3C7-4FF9-8D04-C5551D55C754}"/>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10109745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3254" name="Slide Number Placeholder 3"/>
          <p:cNvSpPr>
            <a:spLocks noGrp="1"/>
          </p:cNvSpPr>
          <p:nvPr>
            <p:ph type="sldNum" sz="quarter" idx="4"/>
          </p:nvPr>
        </p:nvSpPr>
        <p:spPr>
          <a:xfrm>
            <a:off x="457204" y="6265308"/>
            <a:ext cx="702365" cy="365125"/>
          </a:xfrm>
        </p:spPr>
        <p:txBody>
          <a:bodyPr/>
          <a:lstStyle/>
          <a:p>
            <a:fld id="{6EB70718-8EAC-4092-83EB-4845BC46F14F}" type="slidenum">
              <a:rPr lang="en-US" altLang="en-US" smtClean="0"/>
              <a:pPr/>
              <a:t>10</a:t>
            </a:fld>
            <a:endParaRPr lang="en-US" altLang="en-US" dirty="0"/>
          </a:p>
        </p:txBody>
      </p:sp>
      <p:sp>
        <p:nvSpPr>
          <p:cNvPr id="53255" name="Content Placeholder 5"/>
          <p:cNvSpPr>
            <a:spLocks noGrp="1"/>
          </p:cNvSpPr>
          <p:nvPr>
            <p:ph sz="quarter" idx="12"/>
          </p:nvPr>
        </p:nvSpPr>
        <p:spPr/>
        <p:txBody>
          <a:bodyPr>
            <a:normAutofit/>
          </a:bodyPr>
          <a:lstStyle/>
          <a:p>
            <a:r>
              <a:rPr lang="en-US" altLang="en-US" dirty="0"/>
              <a:t>Explain what will happen next</a:t>
            </a:r>
          </a:p>
          <a:p>
            <a:r>
              <a:rPr lang="en-US" altLang="en-US" dirty="0"/>
              <a:t>Provide taxpayer AARP Tax-Aide off-season contact information</a:t>
            </a:r>
          </a:p>
          <a:p>
            <a:r>
              <a:rPr lang="en-US" altLang="en-US" dirty="0"/>
              <a:t>Ask if any final questions</a:t>
            </a:r>
          </a:p>
          <a:p>
            <a:r>
              <a:rPr lang="en-US" altLang="en-US" dirty="0"/>
              <a:t>If applicable provide instructions to “where’s my refund” at irs.gov or by phone</a:t>
            </a:r>
          </a:p>
          <a:p>
            <a:r>
              <a:rPr lang="en-US" dirty="0"/>
              <a:t>Place all documents and tax return/</a:t>
            </a:r>
            <a:r>
              <a:rPr lang="en-US" dirty="0" err="1"/>
              <a:t>s</a:t>
            </a:r>
            <a:r>
              <a:rPr lang="en-US" dirty="0"/>
              <a:t> in AARP Tax Records Envelope and hand to taxpayer</a:t>
            </a:r>
          </a:p>
          <a:p>
            <a:endParaRPr lang="en-US" altLang="en-US" dirty="0"/>
          </a:p>
          <a:p>
            <a:endParaRPr lang="en-US" altLang="en-US" dirty="0"/>
          </a:p>
        </p:txBody>
      </p:sp>
      <p:sp>
        <p:nvSpPr>
          <p:cNvPr id="13314" name="Title 4"/>
          <p:cNvSpPr>
            <a:spLocks noGrp="1"/>
          </p:cNvSpPr>
          <p:nvPr>
            <p:ph type="title"/>
          </p:nvPr>
        </p:nvSpPr>
        <p:spPr/>
        <p:txBody>
          <a:bodyPr/>
          <a:lstStyle/>
          <a:p>
            <a:r>
              <a:rPr lang="en-US" dirty="0"/>
              <a:t>Exit Interview (cont.)</a:t>
            </a:r>
          </a:p>
        </p:txBody>
      </p:sp>
      <p:sp>
        <p:nvSpPr>
          <p:cNvPr id="3" name="Date Placeholder 2">
            <a:extLst>
              <a:ext uri="{FF2B5EF4-FFF2-40B4-BE49-F238E27FC236}">
                <a16:creationId xmlns:a16="http://schemas.microsoft.com/office/drawing/2014/main" id="{D0691743-B8C1-4648-AB04-C80A7C18E10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55755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3254" name="Slide Number Placeholder 3"/>
          <p:cNvSpPr>
            <a:spLocks noGrp="1"/>
          </p:cNvSpPr>
          <p:nvPr>
            <p:ph type="sldNum" sz="quarter" idx="4"/>
          </p:nvPr>
        </p:nvSpPr>
        <p:spPr>
          <a:xfrm>
            <a:off x="457204" y="6265308"/>
            <a:ext cx="702365" cy="365125"/>
          </a:xfrm>
        </p:spPr>
        <p:txBody>
          <a:bodyPr/>
          <a:lstStyle/>
          <a:p>
            <a:fld id="{6EB70718-8EAC-4092-83EB-4845BC46F14F}" type="slidenum">
              <a:rPr lang="en-US" altLang="en-US" smtClean="0"/>
              <a:pPr/>
              <a:t>11</a:t>
            </a:fld>
            <a:endParaRPr lang="en-US" altLang="en-US" dirty="0"/>
          </a:p>
        </p:txBody>
      </p:sp>
      <p:sp>
        <p:nvSpPr>
          <p:cNvPr id="53255" name="Content Placeholder 5"/>
          <p:cNvSpPr>
            <a:spLocks noGrp="1"/>
          </p:cNvSpPr>
          <p:nvPr>
            <p:ph sz="quarter" idx="12"/>
          </p:nvPr>
        </p:nvSpPr>
        <p:spPr/>
        <p:txBody>
          <a:bodyPr/>
          <a:lstStyle/>
          <a:p>
            <a:r>
              <a:rPr lang="en-US" altLang="en-US" dirty="0"/>
              <a:t>Encourage taxpayers to consider volunteering</a:t>
            </a:r>
          </a:p>
          <a:p>
            <a:r>
              <a:rPr lang="en-US" altLang="en-US" dirty="0"/>
              <a:t>Verify taxpayer contact information</a:t>
            </a:r>
          </a:p>
          <a:p>
            <a:r>
              <a:rPr lang="en-US" altLang="en-US" dirty="0"/>
              <a:t>Remind them to bring entire envelope next year</a:t>
            </a:r>
          </a:p>
          <a:p>
            <a:pPr lvl="1"/>
            <a:r>
              <a:rPr lang="en-US" altLang="en-US" dirty="0"/>
              <a:t>Point out checklist on envelope</a:t>
            </a:r>
          </a:p>
          <a:p>
            <a:pPr lvl="1"/>
            <a:r>
              <a:rPr lang="en-US" altLang="en-US" dirty="0"/>
              <a:t>Put next year’s source documents in envelope as received</a:t>
            </a:r>
          </a:p>
          <a:p>
            <a:endParaRPr lang="en-US" altLang="en-US" dirty="0"/>
          </a:p>
        </p:txBody>
      </p:sp>
      <p:sp>
        <p:nvSpPr>
          <p:cNvPr id="13314" name="Title 4"/>
          <p:cNvSpPr>
            <a:spLocks noGrp="1"/>
          </p:cNvSpPr>
          <p:nvPr>
            <p:ph type="title"/>
          </p:nvPr>
        </p:nvSpPr>
        <p:spPr/>
        <p:txBody>
          <a:bodyPr/>
          <a:lstStyle/>
          <a:p>
            <a:r>
              <a:rPr lang="en-US" dirty="0"/>
              <a:t>Exit Interview (cont.)</a:t>
            </a:r>
          </a:p>
        </p:txBody>
      </p:sp>
      <p:sp>
        <p:nvSpPr>
          <p:cNvPr id="3" name="Date Placeholder 2">
            <a:extLst>
              <a:ext uri="{FF2B5EF4-FFF2-40B4-BE49-F238E27FC236}">
                <a16:creationId xmlns:a16="http://schemas.microsoft.com/office/drawing/2014/main" id="{4632199A-9F9A-474C-BD7A-CD5632304BE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938612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5302" name="Slide Number Placeholder 3"/>
          <p:cNvSpPr>
            <a:spLocks noGrp="1"/>
          </p:cNvSpPr>
          <p:nvPr>
            <p:ph type="sldNum" sz="quarter" idx="4"/>
          </p:nvPr>
        </p:nvSpPr>
        <p:spPr>
          <a:xfrm>
            <a:off x="457204" y="6265308"/>
            <a:ext cx="702365" cy="365125"/>
          </a:xfrm>
        </p:spPr>
        <p:txBody>
          <a:bodyPr/>
          <a:lstStyle/>
          <a:p>
            <a:fld id="{840CB8C7-5A10-4603-B3E5-63EB7C60FB94}" type="slidenum">
              <a:rPr lang="en-US" altLang="en-US" smtClean="0"/>
              <a:pPr/>
              <a:t>12</a:t>
            </a:fld>
            <a:endParaRPr lang="en-US" altLang="en-US" dirty="0"/>
          </a:p>
        </p:txBody>
      </p:sp>
      <p:sp>
        <p:nvSpPr>
          <p:cNvPr id="32775" name="Content Placeholder 5"/>
          <p:cNvSpPr>
            <a:spLocks noGrp="1"/>
          </p:cNvSpPr>
          <p:nvPr>
            <p:ph sz="quarter" idx="12"/>
          </p:nvPr>
        </p:nvSpPr>
        <p:spPr/>
        <p:txBody>
          <a:bodyPr/>
          <a:lstStyle/>
          <a:p>
            <a:r>
              <a:rPr lang="en-US" altLang="en-US" dirty="0"/>
              <a:t>Ask taxpayer to thank site from providing location</a:t>
            </a:r>
          </a:p>
          <a:p>
            <a:r>
              <a:rPr lang="en-US" altLang="en-US" dirty="0"/>
              <a:t>Ask taxpayer to tell friends about free tax service</a:t>
            </a:r>
          </a:p>
          <a:p>
            <a:r>
              <a:rPr lang="en-US" altLang="en-US" dirty="0"/>
              <a:t>Thank taxpayer for coming</a:t>
            </a:r>
          </a:p>
          <a:p>
            <a:r>
              <a:rPr lang="en-US" altLang="en-US" dirty="0"/>
              <a:t>Complete site log to report activity</a:t>
            </a:r>
          </a:p>
          <a:p>
            <a:pPr lvl="1"/>
            <a:r>
              <a:rPr lang="en-US" altLang="en-US" dirty="0"/>
              <a:t>Or other means as directed by Local Coordinator </a:t>
            </a:r>
          </a:p>
          <a:p>
            <a:endParaRPr lang="en-US" altLang="en-US" dirty="0"/>
          </a:p>
        </p:txBody>
      </p:sp>
      <p:sp>
        <p:nvSpPr>
          <p:cNvPr id="13314" name="Title 4"/>
          <p:cNvSpPr>
            <a:spLocks noGrp="1"/>
          </p:cNvSpPr>
          <p:nvPr>
            <p:ph type="title"/>
          </p:nvPr>
        </p:nvSpPr>
        <p:spPr/>
        <p:txBody>
          <a:bodyPr/>
          <a:lstStyle/>
          <a:p>
            <a:r>
              <a:rPr lang="en-US" dirty="0"/>
              <a:t>Exit Interview (cont.)</a:t>
            </a:r>
          </a:p>
        </p:txBody>
      </p:sp>
      <p:sp>
        <p:nvSpPr>
          <p:cNvPr id="3" name="Date Placeholder 2">
            <a:extLst>
              <a:ext uri="{FF2B5EF4-FFF2-40B4-BE49-F238E27FC236}">
                <a16:creationId xmlns:a16="http://schemas.microsoft.com/office/drawing/2014/main" id="{60BE20BD-B51B-4E44-8083-D4011BC907B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033660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p:txBody>
          <a:bodyPr/>
          <a:lstStyle/>
          <a:p>
            <a:endParaRPr lang="en-US" dirty="0"/>
          </a:p>
          <a:p>
            <a:r>
              <a:rPr lang="en-US" dirty="0"/>
              <a:t>Estimated Tax Payments</a:t>
            </a:r>
          </a:p>
          <a:p>
            <a:r>
              <a:rPr lang="en-US" dirty="0"/>
              <a:t>Signature Requirements</a:t>
            </a:r>
          </a:p>
          <a:p>
            <a:r>
              <a:rPr lang="en-US" dirty="0"/>
              <a:t>Power of Attorney</a:t>
            </a:r>
          </a:p>
          <a:p>
            <a:endParaRPr lang="en-US" dirty="0"/>
          </a:p>
          <a:p>
            <a:endParaRPr lang="en-US" dirty="0"/>
          </a:p>
        </p:txBody>
      </p:sp>
      <p:sp>
        <p:nvSpPr>
          <p:cNvPr id="5" name="Title 4"/>
          <p:cNvSpPr>
            <a:spLocks noGrp="1"/>
          </p:cNvSpPr>
          <p:nvPr>
            <p:ph type="title"/>
          </p:nvPr>
        </p:nvSpPr>
        <p:spPr/>
        <p:txBody>
          <a:bodyPr/>
          <a:lstStyle/>
          <a:p>
            <a:r>
              <a:rPr lang="en-US" dirty="0"/>
              <a:t>Final Steps Comprehensive Topics</a:t>
            </a:r>
          </a:p>
        </p:txBody>
      </p:sp>
      <p:sp>
        <p:nvSpPr>
          <p:cNvPr id="2" name="Date Placeholder 1">
            <a:extLst>
              <a:ext uri="{FF2B5EF4-FFF2-40B4-BE49-F238E27FC236}">
                <a16:creationId xmlns:a16="http://schemas.microsoft.com/office/drawing/2014/main" id="{97E42E96-27A1-46A2-85EC-88846A857303}"/>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8B63F8F6-9100-43C7-96F7-18D41D2BF9F4}"/>
              </a:ext>
            </a:extLst>
          </p:cNvPr>
          <p:cNvSpPr>
            <a:spLocks noGrp="1"/>
          </p:cNvSpPr>
          <p:nvPr>
            <p:ph type="ftr" sz="quarter" idx="3"/>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3AE4C06B-C80E-4403-ACAC-2C716EFBEF7F}"/>
              </a:ext>
            </a:extLst>
          </p:cNvPr>
          <p:cNvSpPr>
            <a:spLocks noGrp="1"/>
          </p:cNvSpPr>
          <p:nvPr>
            <p:ph type="sldNum" sz="quarter" idx="4"/>
          </p:nvPr>
        </p:nvSpPr>
        <p:spPr/>
        <p:txBody>
          <a:bodyPr/>
          <a:lstStyle/>
          <a:p>
            <a:fld id="{F56DB09B-2E1E-48D6-BF38-233787F9BAB1}" type="slidenum">
              <a:rPr lang="en-US" smtClean="0"/>
              <a:t>13</a:t>
            </a:fld>
            <a:endParaRPr lang="en-US"/>
          </a:p>
        </p:txBody>
      </p:sp>
    </p:spTree>
    <p:extLst>
      <p:ext uri="{BB962C8B-B14F-4D97-AF65-F5344CB8AC3E}">
        <p14:creationId xmlns:p14="http://schemas.microsoft.com/office/powerpoint/2010/main" val="288684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4822" name="Slide Number Placeholder 6"/>
          <p:cNvSpPr>
            <a:spLocks noGrp="1"/>
          </p:cNvSpPr>
          <p:nvPr>
            <p:ph type="sldNum" sz="quarter" idx="4"/>
          </p:nvPr>
        </p:nvSpPr>
        <p:spPr>
          <a:xfrm>
            <a:off x="457204" y="6265308"/>
            <a:ext cx="702365" cy="365125"/>
          </a:xfrm>
        </p:spPr>
        <p:txBody>
          <a:bodyPr/>
          <a:lstStyle/>
          <a:p>
            <a:fld id="{F9BDBDF1-73EA-4E65-B2F7-05C8E3F311DC}" type="slidenum">
              <a:rPr lang="en-US" altLang="en-US" smtClean="0"/>
              <a:pPr/>
              <a:t>14</a:t>
            </a:fld>
            <a:endParaRPr lang="en-US" altLang="en-US" dirty="0"/>
          </a:p>
        </p:txBody>
      </p:sp>
      <p:sp>
        <p:nvSpPr>
          <p:cNvPr id="26627" name="Content Placeholder 5"/>
          <p:cNvSpPr>
            <a:spLocks noGrp="1"/>
          </p:cNvSpPr>
          <p:nvPr>
            <p:ph sz="quarter" idx="12"/>
          </p:nvPr>
        </p:nvSpPr>
        <p:spPr/>
        <p:txBody>
          <a:bodyPr/>
          <a:lstStyle/>
          <a:p>
            <a:r>
              <a:rPr lang="en-US" altLang="en-US" dirty="0"/>
              <a:t>Estimated payments for 2019 may be indicated</a:t>
            </a:r>
          </a:p>
          <a:p>
            <a:pPr lvl="1"/>
            <a:r>
              <a:rPr lang="en-US" altLang="en-US" dirty="0"/>
              <a:t>Taxpayer expects to owe more than $1,000 </a:t>
            </a:r>
            <a:r>
              <a:rPr lang="en-US" altLang="en-US" b="1" dirty="0"/>
              <a:t>or</a:t>
            </a:r>
          </a:p>
          <a:p>
            <a:pPr lvl="1"/>
            <a:r>
              <a:rPr lang="en-US" altLang="en-US" dirty="0"/>
              <a:t>Taxpayer expects 2019 tax withholding and credits to be less than 90% of the tax on 2018 return</a:t>
            </a:r>
          </a:p>
          <a:p>
            <a:pPr lvl="1"/>
            <a:r>
              <a:rPr lang="en-US" altLang="en-US" dirty="0"/>
              <a:t>Taxpayer expects to have significant self-employment income</a:t>
            </a:r>
          </a:p>
        </p:txBody>
      </p:sp>
      <p:sp>
        <p:nvSpPr>
          <p:cNvPr id="4098" name="Title 4"/>
          <p:cNvSpPr>
            <a:spLocks noGrp="1"/>
          </p:cNvSpPr>
          <p:nvPr>
            <p:ph type="title"/>
          </p:nvPr>
        </p:nvSpPr>
        <p:spPr/>
        <p:txBody>
          <a:bodyPr/>
          <a:lstStyle/>
          <a:p>
            <a:r>
              <a:rPr lang="en-US" dirty="0"/>
              <a:t>Estimated Tax Payments for next year</a:t>
            </a:r>
          </a:p>
        </p:txBody>
      </p:sp>
      <p:sp>
        <p:nvSpPr>
          <p:cNvPr id="3" name="Date Placeholder 2">
            <a:extLst>
              <a:ext uri="{FF2B5EF4-FFF2-40B4-BE49-F238E27FC236}">
                <a16:creationId xmlns:a16="http://schemas.microsoft.com/office/drawing/2014/main" id="{1971BD41-F20E-4A54-8A22-A81F637A864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73540142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4822" name="Slide Number Placeholder 6"/>
          <p:cNvSpPr>
            <a:spLocks noGrp="1"/>
          </p:cNvSpPr>
          <p:nvPr>
            <p:ph type="sldNum" sz="quarter" idx="4"/>
          </p:nvPr>
        </p:nvSpPr>
        <p:spPr>
          <a:xfrm>
            <a:off x="457204" y="6265308"/>
            <a:ext cx="702365" cy="365125"/>
          </a:xfrm>
        </p:spPr>
        <p:txBody>
          <a:bodyPr/>
          <a:lstStyle/>
          <a:p>
            <a:fld id="{F9BDBDF1-73EA-4E65-B2F7-05C8E3F311DC}" type="slidenum">
              <a:rPr lang="en-US" altLang="en-US" smtClean="0"/>
              <a:pPr/>
              <a:t>15</a:t>
            </a:fld>
            <a:endParaRPr lang="en-US" altLang="en-US" dirty="0"/>
          </a:p>
        </p:txBody>
      </p:sp>
      <p:sp>
        <p:nvSpPr>
          <p:cNvPr id="26627" name="Content Placeholder 5"/>
          <p:cNvSpPr>
            <a:spLocks noGrp="1"/>
          </p:cNvSpPr>
          <p:nvPr>
            <p:ph sz="quarter" idx="12"/>
          </p:nvPr>
        </p:nvSpPr>
        <p:spPr/>
        <p:txBody>
          <a:bodyPr>
            <a:normAutofit/>
          </a:bodyPr>
          <a:lstStyle/>
          <a:p>
            <a:r>
              <a:rPr lang="en-US" altLang="en-US" dirty="0"/>
              <a:t>Discuss options to estimated payments</a:t>
            </a:r>
          </a:p>
          <a:p>
            <a:pPr lvl="1"/>
            <a:r>
              <a:rPr lang="en-US" altLang="en-US" dirty="0"/>
              <a:t>Increase employment withholding</a:t>
            </a:r>
          </a:p>
          <a:p>
            <a:pPr lvl="1"/>
            <a:r>
              <a:rPr lang="en-US" altLang="en-US" dirty="0"/>
              <a:t>Add/increase withholding to Social Security benefits</a:t>
            </a:r>
          </a:p>
          <a:p>
            <a:pPr lvl="1"/>
            <a:r>
              <a:rPr lang="en-US" altLang="en-US" dirty="0"/>
              <a:t>Add/increase withholding to pension or IRA distributions </a:t>
            </a:r>
          </a:p>
          <a:p>
            <a:pPr lvl="1"/>
            <a:r>
              <a:rPr lang="en-US" altLang="en-US" dirty="0"/>
              <a:t>Reduce taxable income</a:t>
            </a:r>
          </a:p>
          <a:p>
            <a:r>
              <a:rPr lang="en-US" altLang="en-US" dirty="0"/>
              <a:t>Find </a:t>
            </a:r>
            <a:r>
              <a:rPr lang="en-US" altLang="en-US" i="1" dirty="0"/>
              <a:t>Estimated Tax Payments </a:t>
            </a:r>
            <a:r>
              <a:rPr lang="en-US" altLang="en-US" dirty="0"/>
              <a:t>in Pub 4012 Tab K for TaxSlayer entries</a:t>
            </a:r>
          </a:p>
          <a:p>
            <a:pPr lvl="1"/>
            <a:r>
              <a:rPr lang="en-US" altLang="en-US" dirty="0"/>
              <a:t>State estimate payments if needed</a:t>
            </a:r>
          </a:p>
        </p:txBody>
      </p:sp>
      <p:sp>
        <p:nvSpPr>
          <p:cNvPr id="4098" name="Title 4"/>
          <p:cNvSpPr>
            <a:spLocks noGrp="1"/>
          </p:cNvSpPr>
          <p:nvPr>
            <p:ph type="title"/>
          </p:nvPr>
        </p:nvSpPr>
        <p:spPr/>
        <p:txBody>
          <a:bodyPr/>
          <a:lstStyle/>
          <a:p>
            <a:r>
              <a:rPr lang="en-US" dirty="0"/>
              <a:t>Estimated Tax Payments for next year</a:t>
            </a:r>
          </a:p>
        </p:txBody>
      </p:sp>
      <p:sp>
        <p:nvSpPr>
          <p:cNvPr id="7" name="Rectangle 6"/>
          <p:cNvSpPr/>
          <p:nvPr/>
        </p:nvSpPr>
        <p:spPr>
          <a:xfrm>
            <a:off x="6629400" y="1734235"/>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K</a:t>
            </a:r>
          </a:p>
        </p:txBody>
      </p:sp>
      <p:sp>
        <p:nvSpPr>
          <p:cNvPr id="3" name="Date Placeholder 2">
            <a:extLst>
              <a:ext uri="{FF2B5EF4-FFF2-40B4-BE49-F238E27FC236}">
                <a16:creationId xmlns:a16="http://schemas.microsoft.com/office/drawing/2014/main" id="{6F071FFF-B4F9-491A-9C20-DAD9E78CD3B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4180058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2231" name="Slide Number Placeholder 3"/>
          <p:cNvSpPr>
            <a:spLocks noGrp="1"/>
          </p:cNvSpPr>
          <p:nvPr>
            <p:ph type="sldNum" sz="quarter" idx="4"/>
          </p:nvPr>
        </p:nvSpPr>
        <p:spPr>
          <a:xfrm>
            <a:off x="457204" y="6265308"/>
            <a:ext cx="702365" cy="365125"/>
          </a:xfrm>
        </p:spPr>
        <p:txBody>
          <a:bodyPr/>
          <a:lstStyle/>
          <a:p>
            <a:fld id="{CB69E7ED-34CE-4764-B7CC-443C19368D72}" type="slidenum">
              <a:rPr lang="en-US" altLang="en-US" smtClean="0"/>
              <a:pPr/>
              <a:t>16</a:t>
            </a:fld>
            <a:endParaRPr lang="en-US" altLang="en-US" dirty="0"/>
          </a:p>
        </p:txBody>
      </p:sp>
      <p:sp>
        <p:nvSpPr>
          <p:cNvPr id="52226" name="Content Placeholder 20"/>
          <p:cNvSpPr>
            <a:spLocks noGrp="1"/>
          </p:cNvSpPr>
          <p:nvPr>
            <p:ph sz="quarter" idx="12"/>
          </p:nvPr>
        </p:nvSpPr>
        <p:spPr/>
        <p:txBody>
          <a:bodyPr>
            <a:normAutofit/>
          </a:bodyPr>
          <a:lstStyle/>
          <a:p>
            <a:r>
              <a:rPr lang="en-US" altLang="en-US" dirty="0"/>
              <a:t>Signed by the </a:t>
            </a:r>
            <a:r>
              <a:rPr lang="en-US" altLang="en-US" dirty="0" err="1"/>
              <a:t>taxpayer(s</a:t>
            </a:r>
            <a:r>
              <a:rPr lang="en-US" altLang="en-US" dirty="0"/>
              <a:t>) except:</a:t>
            </a:r>
          </a:p>
          <a:p>
            <a:pPr lvl="1"/>
            <a:r>
              <a:rPr lang="en-US" altLang="en-US" dirty="0"/>
              <a:t>If child cannot sign: “by [parent or guardian] for minor child”</a:t>
            </a:r>
          </a:p>
          <a:p>
            <a:pPr lvl="1"/>
            <a:r>
              <a:rPr lang="en-US" altLang="en-US" dirty="0"/>
              <a:t>If spouse died: “as surviving spouse”</a:t>
            </a:r>
          </a:p>
          <a:p>
            <a:pPr lvl="1"/>
            <a:r>
              <a:rPr lang="en-US" altLang="en-US" dirty="0"/>
              <a:t>If spouse cannot sign because of disease or injury – see Pub 501</a:t>
            </a:r>
          </a:p>
          <a:p>
            <a:pPr lvl="1"/>
            <a:r>
              <a:rPr lang="en-US" altLang="en-US" dirty="0"/>
              <a:t>A legal power of attorney exists (Form 2848 is generally not usable per instructions)</a:t>
            </a:r>
          </a:p>
          <a:p>
            <a:pPr>
              <a:buFont typeface="Wingdings" charset="2"/>
              <a:buChar char="Ø"/>
            </a:pPr>
            <a:r>
              <a:rPr lang="en-US" altLang="en-US" dirty="0"/>
              <a:t>See Pub 17 for information on how to sign if not signed by Taxpayer</a:t>
            </a:r>
          </a:p>
        </p:txBody>
      </p:sp>
      <p:sp>
        <p:nvSpPr>
          <p:cNvPr id="2" name="Title 1"/>
          <p:cNvSpPr>
            <a:spLocks noGrp="1"/>
          </p:cNvSpPr>
          <p:nvPr>
            <p:ph type="title"/>
          </p:nvPr>
        </p:nvSpPr>
        <p:spPr/>
        <p:txBody>
          <a:bodyPr/>
          <a:lstStyle/>
          <a:p>
            <a:r>
              <a:rPr lang="en-US" dirty="0"/>
              <a:t>Signature Requirements</a:t>
            </a:r>
          </a:p>
        </p:txBody>
      </p:sp>
      <p:sp>
        <p:nvSpPr>
          <p:cNvPr id="6" name="Rectangle 5"/>
          <p:cNvSpPr/>
          <p:nvPr/>
        </p:nvSpPr>
        <p:spPr>
          <a:xfrm>
            <a:off x="6629400" y="1734235"/>
            <a:ext cx="1600200" cy="34624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K</a:t>
            </a:r>
          </a:p>
        </p:txBody>
      </p:sp>
      <p:sp>
        <p:nvSpPr>
          <p:cNvPr id="4" name="Date Placeholder 3">
            <a:extLst>
              <a:ext uri="{FF2B5EF4-FFF2-40B4-BE49-F238E27FC236}">
                <a16:creationId xmlns:a16="http://schemas.microsoft.com/office/drawing/2014/main" id="{10A124A0-DF09-4218-84B3-7A2E3928F58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9280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3558" name="Slide Number Placeholder 5"/>
          <p:cNvSpPr>
            <a:spLocks noGrp="1"/>
          </p:cNvSpPr>
          <p:nvPr>
            <p:ph type="sldNum" sz="quarter" idx="4"/>
          </p:nvPr>
        </p:nvSpPr>
        <p:spPr>
          <a:xfrm>
            <a:off x="457204" y="6265308"/>
            <a:ext cx="702365" cy="365125"/>
          </a:xfrm>
        </p:spPr>
        <p:txBody>
          <a:bodyPr/>
          <a:lstStyle/>
          <a:p>
            <a:fld id="{14D2E7EC-6855-4080-829F-C174883B8EBD}" type="slidenum">
              <a:rPr lang="en-US" altLang="en-US" smtClean="0"/>
              <a:pPr/>
              <a:t>17</a:t>
            </a:fld>
            <a:endParaRPr lang="en-US" altLang="en-US" dirty="0"/>
          </a:p>
        </p:txBody>
      </p:sp>
      <p:sp>
        <p:nvSpPr>
          <p:cNvPr id="20483" name="Rectangle 3"/>
          <p:cNvSpPr>
            <a:spLocks noGrp="1" noChangeArrowheads="1"/>
          </p:cNvSpPr>
          <p:nvPr>
            <p:ph sz="quarter" idx="12"/>
          </p:nvPr>
        </p:nvSpPr>
        <p:spPr/>
        <p:txBody>
          <a:bodyPr/>
          <a:lstStyle/>
          <a:p>
            <a:r>
              <a:rPr lang="en-US" altLang="en-US" dirty="0"/>
              <a:t>Required if other than taxpayer signing return</a:t>
            </a:r>
          </a:p>
          <a:p>
            <a:pPr lvl="1"/>
            <a:r>
              <a:rPr lang="en-US" altLang="en-US" dirty="0"/>
              <a:t>Except as previously noted for minors and deceased or incapacitated spouses</a:t>
            </a:r>
          </a:p>
          <a:p>
            <a:pPr lvl="1"/>
            <a:r>
              <a:rPr lang="en-US" altLang="en-US" dirty="0"/>
              <a:t>POA </a:t>
            </a:r>
            <a:r>
              <a:rPr lang="en-US" altLang="en-US" b="1" dirty="0"/>
              <a:t>must include authority regarding tax returns</a:t>
            </a:r>
          </a:p>
          <a:p>
            <a:pPr lvl="1"/>
            <a:r>
              <a:rPr lang="en-US" altLang="en-US" dirty="0" err="1"/>
              <a:t>POA</a:t>
            </a:r>
            <a:r>
              <a:rPr lang="en-US" altLang="en-US" dirty="0"/>
              <a:t> does not survive death of principal</a:t>
            </a:r>
          </a:p>
          <a:p>
            <a:pPr>
              <a:buFont typeface="Wingdings" charset="2"/>
              <a:buChar char="Ø"/>
            </a:pPr>
            <a:r>
              <a:rPr lang="en-US" altLang="en-US" dirty="0"/>
              <a:t>Refer to the Pub 4012 Tab K, Pub 17, or Pub 501 for more information</a:t>
            </a:r>
          </a:p>
        </p:txBody>
      </p:sp>
      <p:sp>
        <p:nvSpPr>
          <p:cNvPr id="9218" name="Rectangle 2"/>
          <p:cNvSpPr>
            <a:spLocks noGrp="1" noChangeArrowheads="1"/>
          </p:cNvSpPr>
          <p:nvPr>
            <p:ph type="title"/>
          </p:nvPr>
        </p:nvSpPr>
        <p:spPr/>
        <p:txBody>
          <a:bodyPr/>
          <a:lstStyle/>
          <a:p>
            <a:r>
              <a:rPr lang="en-US" dirty="0"/>
              <a:t>Legal Power of Attorney</a:t>
            </a:r>
          </a:p>
        </p:txBody>
      </p:sp>
      <p:sp>
        <p:nvSpPr>
          <p:cNvPr id="2" name="Date Placeholder 1">
            <a:extLst>
              <a:ext uri="{FF2B5EF4-FFF2-40B4-BE49-F238E27FC236}">
                <a16:creationId xmlns:a16="http://schemas.microsoft.com/office/drawing/2014/main" id="{DE92E5A2-ACE9-462E-8E01-78DBE0B74DE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127534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estions-picture-for-powerpoint-26.jpg"/>
          <p:cNvPicPr>
            <a:picLocks noChangeAspect="1"/>
          </p:cNvPicPr>
          <p:nvPr/>
        </p:nvPicPr>
        <p:blipFill>
          <a:blip r:embed="rId3"/>
          <a:stretch>
            <a:fillRect/>
          </a:stretch>
        </p:blipFill>
        <p:spPr>
          <a:xfrm>
            <a:off x="1028701" y="2228851"/>
            <a:ext cx="3317081" cy="3317081"/>
          </a:xfrm>
          <a:prstGeom prst="rect">
            <a:avLst/>
          </a:prstGeom>
        </p:spPr>
      </p:pic>
      <p:sp>
        <p:nvSpPr>
          <p:cNvPr id="6" name="Footer Placeholder 5"/>
          <p:cNvSpPr>
            <a:spLocks noGrp="1"/>
          </p:cNvSpPr>
          <p:nvPr>
            <p:ph type="ftr" sz="quarter" idx="11"/>
          </p:nvPr>
        </p:nvSpPr>
        <p:spPr/>
        <p:txBody>
          <a:bodyPr/>
          <a:lstStyle/>
          <a:p>
            <a:r>
              <a:rPr lang="en-US"/>
              <a:t>NTTC Training ala NJ – TY2019</a:t>
            </a:r>
            <a:endParaRPr lang="en-US" dirty="0"/>
          </a:p>
        </p:txBody>
      </p:sp>
      <p:sp>
        <p:nvSpPr>
          <p:cNvPr id="59398" name="Slide Number Placeholder 3"/>
          <p:cNvSpPr>
            <a:spLocks noGrp="1"/>
          </p:cNvSpPr>
          <p:nvPr>
            <p:ph type="sldNum" sz="quarter" idx="12"/>
          </p:nvPr>
        </p:nvSpPr>
        <p:spPr/>
        <p:txBody>
          <a:bodyPr/>
          <a:lstStyle/>
          <a:p>
            <a:fld id="{ED7D8E36-ACEA-407C-8B0E-300030806B6A}" type="slidenum">
              <a:rPr lang="en-US" altLang="en-US" smtClean="0"/>
              <a:pPr/>
              <a:t>18</a:t>
            </a:fld>
            <a:endParaRPr lang="en-US" altLang="en-US" dirty="0"/>
          </a:p>
        </p:txBody>
      </p:sp>
      <p:sp>
        <p:nvSpPr>
          <p:cNvPr id="2" name="Title 1"/>
          <p:cNvSpPr>
            <a:spLocks noGrp="1"/>
          </p:cNvSpPr>
          <p:nvPr>
            <p:ph type="title"/>
          </p:nvPr>
        </p:nvSpPr>
        <p:spPr/>
        <p:txBody>
          <a:bodyPr/>
          <a:lstStyle/>
          <a:p>
            <a:r>
              <a:rPr lang="en-US" dirty="0"/>
              <a:t>Final Steps</a:t>
            </a:r>
          </a:p>
        </p:txBody>
      </p:sp>
      <p:sp>
        <p:nvSpPr>
          <p:cNvPr id="37893" name="Content Placeholder 2"/>
          <p:cNvSpPr>
            <a:spLocks noGrp="1"/>
          </p:cNvSpPr>
          <p:nvPr>
            <p:ph idx="4294967295"/>
          </p:nvPr>
        </p:nvSpPr>
        <p:spPr>
          <a:xfrm>
            <a:off x="3886200" y="2628900"/>
            <a:ext cx="1885950" cy="309563"/>
          </a:xfrm>
        </p:spPr>
        <p:txBody>
          <a:bodyPr rtlCol="0">
            <a:noAutofit/>
          </a:bodyPr>
          <a:lstStyle/>
          <a:p>
            <a:pPr marL="0" indent="0">
              <a:lnSpc>
                <a:spcPct val="90000"/>
              </a:lnSpc>
              <a:buNone/>
              <a:defRPr/>
            </a:pPr>
            <a:r>
              <a:rPr lang="en-US" altLang="en-US" b="1" dirty="0"/>
              <a:t>Questions?</a:t>
            </a:r>
          </a:p>
        </p:txBody>
      </p:sp>
      <p:sp>
        <p:nvSpPr>
          <p:cNvPr id="59400" name="Content Placeholder 2"/>
          <p:cNvSpPr txBox="1">
            <a:spLocks/>
          </p:cNvSpPr>
          <p:nvPr/>
        </p:nvSpPr>
        <p:spPr bwMode="auto">
          <a:xfrm>
            <a:off x="5029200" y="3371850"/>
            <a:ext cx="1828800" cy="308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defTabSz="514350">
              <a:lnSpc>
                <a:spcPct val="90000"/>
              </a:lnSpc>
              <a:spcBef>
                <a:spcPts val="1013"/>
              </a:spcBef>
              <a:buClr>
                <a:srgbClr val="B54A10"/>
              </a:buClr>
              <a:buSzPct val="94000"/>
              <a:buNone/>
            </a:pPr>
            <a:r>
              <a:rPr lang="en-US" altLang="en-US" sz="2400" dirty="0">
                <a:cs typeface="Calibri" panose="020F0502020204030204" pitchFamily="34" charset="0"/>
              </a:rPr>
              <a:t>Comments…</a:t>
            </a:r>
          </a:p>
        </p:txBody>
      </p:sp>
      <p:sp>
        <p:nvSpPr>
          <p:cNvPr id="3" name="Date Placeholder 2">
            <a:extLst>
              <a:ext uri="{FF2B5EF4-FFF2-40B4-BE49-F238E27FC236}">
                <a16:creationId xmlns:a16="http://schemas.microsoft.com/office/drawing/2014/main" id="{88FAD6EF-938A-4908-8201-ACEE3DF1E578}"/>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253980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016809B8-74EB-42F0-BD51-B7DC1F217B2D}" type="slidenum">
              <a:rPr lang="en-US" altLang="en-US" smtClean="0"/>
              <a:pPr>
                <a:defRPr/>
              </a:pPr>
              <a:t>2</a:t>
            </a:fld>
            <a:endParaRPr lang="en-US" altLang="en-US" dirty="0"/>
          </a:p>
        </p:txBody>
      </p:sp>
      <p:sp>
        <p:nvSpPr>
          <p:cNvPr id="4" name="Content Placeholder 3"/>
          <p:cNvSpPr>
            <a:spLocks noGrp="1"/>
          </p:cNvSpPr>
          <p:nvPr>
            <p:ph sz="quarter" idx="12"/>
          </p:nvPr>
        </p:nvSpPr>
        <p:spPr/>
        <p:txBody>
          <a:bodyPr>
            <a:normAutofit/>
          </a:bodyPr>
          <a:lstStyle/>
          <a:p>
            <a:r>
              <a:rPr lang="en-US" dirty="0"/>
              <a:t>Organizing printed return</a:t>
            </a:r>
          </a:p>
          <a:p>
            <a:pPr lvl="1"/>
            <a:r>
              <a:rPr lang="en-US" dirty="0"/>
              <a:t>E-file return</a:t>
            </a:r>
          </a:p>
          <a:p>
            <a:pPr lvl="1"/>
            <a:r>
              <a:rPr lang="en-US" dirty="0"/>
              <a:t>Paper return</a:t>
            </a:r>
          </a:p>
          <a:p>
            <a:r>
              <a:rPr lang="en-US" dirty="0"/>
              <a:t>Exit Interview</a:t>
            </a:r>
          </a:p>
          <a:p>
            <a:r>
              <a:rPr lang="en-US" dirty="0"/>
              <a:t>Comprehensive Topics</a:t>
            </a:r>
          </a:p>
          <a:p>
            <a:pPr lvl="1"/>
            <a:r>
              <a:rPr lang="en-US" dirty="0"/>
              <a:t>Estimated payments</a:t>
            </a:r>
          </a:p>
          <a:p>
            <a:pPr lvl="1"/>
            <a:r>
              <a:rPr lang="en-US" dirty="0"/>
              <a:t>Signature requirements</a:t>
            </a:r>
          </a:p>
          <a:p>
            <a:pPr lvl="1"/>
            <a:r>
              <a:rPr lang="en-US" dirty="0"/>
              <a:t>Power of Attorney</a:t>
            </a:r>
          </a:p>
          <a:p>
            <a:pPr lvl="1">
              <a:buNone/>
            </a:pPr>
            <a:endParaRPr lang="en-US" dirty="0"/>
          </a:p>
          <a:p>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0DAEB0B7-2A65-479A-A033-33CC6BF7926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7838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BD3C6D-2232-49EB-8952-9C10F601B4E3}"/>
              </a:ext>
            </a:extLst>
          </p:cNvPr>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a:extLst>
              <a:ext uri="{FF2B5EF4-FFF2-40B4-BE49-F238E27FC236}">
                <a16:creationId xmlns:a16="http://schemas.microsoft.com/office/drawing/2014/main" id="{59D498F6-4443-4A88-BE9B-C200A74DDFC7}"/>
              </a:ext>
            </a:extLst>
          </p:cNvPr>
          <p:cNvSpPr>
            <a:spLocks noGrp="1"/>
          </p:cNvSpPr>
          <p:nvPr>
            <p:ph type="sldNum" sz="quarter" idx="4"/>
          </p:nvPr>
        </p:nvSpPr>
        <p:spPr>
          <a:xfrm>
            <a:off x="457204" y="6265308"/>
            <a:ext cx="702365" cy="365125"/>
          </a:xfrm>
        </p:spPr>
        <p:txBody>
          <a:bodyPr/>
          <a:lstStyle/>
          <a:p>
            <a:pPr>
              <a:defRPr/>
            </a:pPr>
            <a:fld id="{016809B8-74EB-42F0-BD51-B7DC1F217B2D}" type="slidenum">
              <a:rPr lang="en-US" altLang="en-US" smtClean="0"/>
              <a:pPr>
                <a:defRPr/>
              </a:pPr>
              <a:t>3</a:t>
            </a:fld>
            <a:endParaRPr lang="en-US" altLang="en-US" dirty="0"/>
          </a:p>
        </p:txBody>
      </p:sp>
      <p:sp>
        <p:nvSpPr>
          <p:cNvPr id="4" name="Content Placeholder 3">
            <a:extLst>
              <a:ext uri="{FF2B5EF4-FFF2-40B4-BE49-F238E27FC236}">
                <a16:creationId xmlns:a16="http://schemas.microsoft.com/office/drawing/2014/main" id="{B3AC0DAF-9B68-48C9-BC88-07808CC5AA10}"/>
              </a:ext>
            </a:extLst>
          </p:cNvPr>
          <p:cNvSpPr>
            <a:spLocks noGrp="1"/>
          </p:cNvSpPr>
          <p:nvPr>
            <p:ph sz="quarter" idx="12"/>
          </p:nvPr>
        </p:nvSpPr>
        <p:spPr/>
        <p:txBody>
          <a:bodyPr>
            <a:normAutofit/>
          </a:bodyPr>
          <a:lstStyle/>
          <a:p>
            <a:r>
              <a:rPr lang="en-US" dirty="0"/>
              <a:t>Tasks that are the same for all returns</a:t>
            </a:r>
          </a:p>
          <a:p>
            <a:pPr lvl="1"/>
            <a:r>
              <a:rPr lang="en-US" altLang="en-US" dirty="0"/>
              <a:t>Assemble copy(s) of tax return(s) </a:t>
            </a:r>
          </a:p>
          <a:p>
            <a:pPr lvl="1"/>
            <a:r>
              <a:rPr lang="en-US" altLang="en-US" dirty="0"/>
              <a:t>Review return with taxpayer(s) and answer any questions</a:t>
            </a:r>
          </a:p>
          <a:p>
            <a:pPr lvl="1"/>
            <a:r>
              <a:rPr lang="en-US" altLang="en-US" dirty="0">
                <a:solidFill>
                  <a:srgbClr val="3333FF"/>
                </a:solidFill>
              </a:rPr>
              <a:t>Make sure taxpayer(s) understand that they are responsible for the accuracy of their federal and state filings</a:t>
            </a:r>
          </a:p>
          <a:p>
            <a:pPr lvl="1"/>
            <a:r>
              <a:rPr lang="en-US" altLang="en-US" dirty="0"/>
              <a:t>Exit interview with taxpayer</a:t>
            </a:r>
          </a:p>
          <a:p>
            <a:endParaRPr lang="en-US" dirty="0"/>
          </a:p>
        </p:txBody>
      </p:sp>
      <p:sp>
        <p:nvSpPr>
          <p:cNvPr id="5" name="Title 4">
            <a:extLst>
              <a:ext uri="{FF2B5EF4-FFF2-40B4-BE49-F238E27FC236}">
                <a16:creationId xmlns:a16="http://schemas.microsoft.com/office/drawing/2014/main" id="{60EF4F95-8145-4408-8EFA-74B0C9FF746F}"/>
              </a:ext>
            </a:extLst>
          </p:cNvPr>
          <p:cNvSpPr>
            <a:spLocks noGrp="1"/>
          </p:cNvSpPr>
          <p:nvPr>
            <p:ph type="title"/>
          </p:nvPr>
        </p:nvSpPr>
        <p:spPr/>
        <p:txBody>
          <a:bodyPr/>
          <a:lstStyle/>
          <a:p>
            <a:r>
              <a:rPr lang="en-US" dirty="0"/>
              <a:t>All Returns</a:t>
            </a:r>
          </a:p>
        </p:txBody>
      </p:sp>
      <p:sp>
        <p:nvSpPr>
          <p:cNvPr id="6" name="Date Placeholder 5">
            <a:extLst>
              <a:ext uri="{FF2B5EF4-FFF2-40B4-BE49-F238E27FC236}">
                <a16:creationId xmlns:a16="http://schemas.microsoft.com/office/drawing/2014/main" id="{85D40A2E-FD21-46F7-B733-D5BFA2110EC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253096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9-08-29 at 7.51.24 AM.png"/>
          <p:cNvPicPr>
            <a:picLocks noChangeAspect="1"/>
          </p:cNvPicPr>
          <p:nvPr/>
        </p:nvPicPr>
        <p:blipFill>
          <a:blip r:embed="rId3"/>
          <a:stretch>
            <a:fillRect/>
          </a:stretch>
        </p:blipFill>
        <p:spPr>
          <a:xfrm>
            <a:off x="6457951" y="3143250"/>
            <a:ext cx="1734740" cy="1017714"/>
          </a:xfrm>
          <a:prstGeom prst="rect">
            <a:avLst/>
          </a:prstGeom>
        </p:spPr>
      </p:pic>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6086" name="Slide Number Placeholder 4"/>
          <p:cNvSpPr>
            <a:spLocks noGrp="1"/>
          </p:cNvSpPr>
          <p:nvPr>
            <p:ph type="sldNum" sz="quarter" idx="4"/>
          </p:nvPr>
        </p:nvSpPr>
        <p:spPr>
          <a:xfrm>
            <a:off x="457204" y="6265308"/>
            <a:ext cx="702365" cy="365125"/>
          </a:xfrm>
        </p:spPr>
        <p:txBody>
          <a:bodyPr/>
          <a:lstStyle/>
          <a:p>
            <a:fld id="{B59675D4-6760-4A32-AB9E-BB0871232D21}" type="slidenum">
              <a:rPr lang="en-US" altLang="en-US" smtClean="0"/>
              <a:pPr/>
              <a:t>4</a:t>
            </a:fld>
            <a:endParaRPr lang="en-US" altLang="en-US" dirty="0"/>
          </a:p>
        </p:txBody>
      </p:sp>
      <p:sp>
        <p:nvSpPr>
          <p:cNvPr id="12291" name="Content Placeholder 2"/>
          <p:cNvSpPr>
            <a:spLocks noGrp="1"/>
          </p:cNvSpPr>
          <p:nvPr>
            <p:ph sz="quarter" idx="12"/>
          </p:nvPr>
        </p:nvSpPr>
        <p:spPr/>
        <p:txBody>
          <a:bodyPr>
            <a:normAutofit/>
          </a:bodyPr>
          <a:lstStyle/>
          <a:p>
            <a:r>
              <a:rPr lang="en-US" altLang="en-US" dirty="0"/>
              <a:t>E-file Signature Authorization Form 8879</a:t>
            </a:r>
          </a:p>
          <a:p>
            <a:r>
              <a:rPr lang="en-US" altLang="en-US" dirty="0"/>
              <a:t>Tax return in Attachment Sequence order (top-right corner of form)</a:t>
            </a:r>
          </a:p>
          <a:p>
            <a:r>
              <a:rPr lang="en-US" altLang="en-US" dirty="0"/>
              <a:t>State and local returns</a:t>
            </a:r>
          </a:p>
          <a:p>
            <a:r>
              <a:rPr lang="en-US" altLang="en-US" dirty="0"/>
              <a:t>Payment voucher/estimated payment vouchers</a:t>
            </a:r>
          </a:p>
          <a:p>
            <a:pPr lvl="1"/>
            <a:r>
              <a:rPr lang="en-US" altLang="en-US" dirty="0"/>
              <a:t>do not staple to rest of package</a:t>
            </a:r>
          </a:p>
        </p:txBody>
      </p:sp>
      <p:sp>
        <p:nvSpPr>
          <p:cNvPr id="2" name="Title 1"/>
          <p:cNvSpPr>
            <a:spLocks noGrp="1"/>
          </p:cNvSpPr>
          <p:nvPr>
            <p:ph type="title"/>
          </p:nvPr>
        </p:nvSpPr>
        <p:spPr/>
        <p:txBody>
          <a:bodyPr>
            <a:normAutofit/>
          </a:bodyPr>
          <a:lstStyle/>
          <a:p>
            <a:r>
              <a:rPr lang="en-US" dirty="0"/>
              <a:t>Assemble Taxpayer’s Copy of E-File Return</a:t>
            </a:r>
          </a:p>
        </p:txBody>
      </p:sp>
      <p:sp>
        <p:nvSpPr>
          <p:cNvPr id="23" name="Left-Up Arrow 22"/>
          <p:cNvSpPr/>
          <p:nvPr/>
        </p:nvSpPr>
        <p:spPr>
          <a:xfrm flipH="1">
            <a:off x="6572250" y="3086100"/>
            <a:ext cx="171450" cy="971550"/>
          </a:xfrm>
          <a:prstGeom prst="leftUpArrow">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0" name="Rectangle 29"/>
          <p:cNvSpPr/>
          <p:nvPr/>
        </p:nvSpPr>
        <p:spPr>
          <a:xfrm>
            <a:off x="6629400" y="4114800"/>
            <a:ext cx="1371600" cy="5715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Date Placeholder 2">
            <a:extLst>
              <a:ext uri="{FF2B5EF4-FFF2-40B4-BE49-F238E27FC236}">
                <a16:creationId xmlns:a16="http://schemas.microsoft.com/office/drawing/2014/main" id="{A229B4DC-B26B-4F3E-BEB4-A5041A4D2B0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8527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174" name="Slide Number Placeholder 3"/>
          <p:cNvSpPr>
            <a:spLocks noGrp="1"/>
          </p:cNvSpPr>
          <p:nvPr>
            <p:ph type="sldNum" sz="quarter" idx="4"/>
          </p:nvPr>
        </p:nvSpPr>
        <p:spPr>
          <a:xfrm>
            <a:off x="457204" y="6265308"/>
            <a:ext cx="702365" cy="365125"/>
          </a:xfrm>
        </p:spPr>
        <p:txBody>
          <a:bodyPr/>
          <a:lstStyle/>
          <a:p>
            <a:fld id="{21BD6187-A855-4023-990B-5B646F10C7BF}" type="slidenum">
              <a:rPr lang="en-US" altLang="en-US" smtClean="0"/>
              <a:pPr/>
              <a:t>5</a:t>
            </a:fld>
            <a:endParaRPr lang="en-US" altLang="en-US" dirty="0"/>
          </a:p>
        </p:txBody>
      </p:sp>
      <p:sp>
        <p:nvSpPr>
          <p:cNvPr id="3" name="Content Placeholder 2"/>
          <p:cNvSpPr>
            <a:spLocks noGrp="1"/>
          </p:cNvSpPr>
          <p:nvPr>
            <p:ph sz="quarter" idx="12"/>
          </p:nvPr>
        </p:nvSpPr>
        <p:spPr/>
        <p:txBody>
          <a:bodyPr>
            <a:normAutofit/>
          </a:bodyPr>
          <a:lstStyle/>
          <a:p>
            <a:r>
              <a:rPr lang="en-US" altLang="en-US" dirty="0"/>
              <a:t>Complete Form 8879 “IRS E-file Signature Authorization”</a:t>
            </a:r>
          </a:p>
          <a:p>
            <a:pPr lvl="1"/>
            <a:r>
              <a:rPr lang="en-US" dirty="0"/>
              <a:t>Both taxpayers must sign if joint return</a:t>
            </a:r>
          </a:p>
          <a:p>
            <a:pPr lvl="1"/>
            <a:r>
              <a:rPr lang="en-US" dirty="0"/>
              <a:t>Signature Rules are identical to signing Form 1040</a:t>
            </a:r>
          </a:p>
          <a:p>
            <a:pPr lvl="1"/>
            <a:r>
              <a:rPr lang="en-US" dirty="0"/>
              <a:t>Taxpayer retains Form 8879 </a:t>
            </a:r>
          </a:p>
        </p:txBody>
      </p:sp>
      <p:sp>
        <p:nvSpPr>
          <p:cNvPr id="2" name="Title 1"/>
          <p:cNvSpPr>
            <a:spLocks noGrp="1"/>
          </p:cNvSpPr>
          <p:nvPr>
            <p:ph type="title"/>
          </p:nvPr>
        </p:nvSpPr>
        <p:spPr/>
        <p:txBody>
          <a:bodyPr/>
          <a:lstStyle/>
          <a:p>
            <a:r>
              <a:rPr lang="en-US" dirty="0"/>
              <a:t>E-File Returns</a:t>
            </a:r>
          </a:p>
        </p:txBody>
      </p:sp>
      <p:sp>
        <p:nvSpPr>
          <p:cNvPr id="4" name="Date Placeholder 3">
            <a:extLst>
              <a:ext uri="{FF2B5EF4-FFF2-40B4-BE49-F238E27FC236}">
                <a16:creationId xmlns:a16="http://schemas.microsoft.com/office/drawing/2014/main" id="{71167A98-73E0-4F2B-A057-B4992244D66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4453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174" name="Slide Number Placeholder 3"/>
          <p:cNvSpPr>
            <a:spLocks noGrp="1"/>
          </p:cNvSpPr>
          <p:nvPr>
            <p:ph type="sldNum" sz="quarter" idx="4"/>
          </p:nvPr>
        </p:nvSpPr>
        <p:spPr>
          <a:xfrm>
            <a:off x="457204" y="6265308"/>
            <a:ext cx="702365" cy="365125"/>
          </a:xfrm>
        </p:spPr>
        <p:txBody>
          <a:bodyPr/>
          <a:lstStyle/>
          <a:p>
            <a:fld id="{21BD6187-A855-4023-990B-5B646F10C7BF}" type="slidenum">
              <a:rPr lang="en-US" altLang="en-US" smtClean="0"/>
              <a:pPr/>
              <a:t>6</a:t>
            </a:fld>
            <a:endParaRPr lang="en-US" altLang="en-US" dirty="0"/>
          </a:p>
        </p:txBody>
      </p:sp>
      <p:sp>
        <p:nvSpPr>
          <p:cNvPr id="3" name="Content Placeholder 2"/>
          <p:cNvSpPr>
            <a:spLocks noGrp="1"/>
          </p:cNvSpPr>
          <p:nvPr>
            <p:ph sz="quarter" idx="12"/>
          </p:nvPr>
        </p:nvSpPr>
        <p:spPr/>
        <p:txBody>
          <a:bodyPr>
            <a:normAutofit/>
          </a:bodyPr>
          <a:lstStyle/>
          <a:p>
            <a:r>
              <a:rPr lang="en-US" dirty="0"/>
              <a:t>Form 8453 </a:t>
            </a:r>
            <a:r>
              <a:rPr lang="en-US" b="1" dirty="0"/>
              <a:t>transmittal</a:t>
            </a:r>
            <a:r>
              <a:rPr lang="en-US" dirty="0"/>
              <a:t> for an IRS E-file Return </a:t>
            </a:r>
            <a:r>
              <a:rPr lang="en-US" altLang="en-US" dirty="0"/>
              <a:t>is </a:t>
            </a:r>
            <a:r>
              <a:rPr lang="en-US" altLang="en-US" b="1" dirty="0"/>
              <a:t>not</a:t>
            </a:r>
            <a:r>
              <a:rPr lang="en-US" altLang="en-US" dirty="0"/>
              <a:t> used by Tax-Aide</a:t>
            </a:r>
          </a:p>
          <a:p>
            <a:pPr lvl="1"/>
            <a:r>
              <a:rPr lang="en-US" altLang="en-US" dirty="0"/>
              <a:t>Inform Taxpayer IRS may request information by letter</a:t>
            </a:r>
          </a:p>
          <a:p>
            <a:pPr lvl="2"/>
            <a:r>
              <a:rPr lang="en-US" altLang="en-US" dirty="0"/>
              <a:t>Form 8949 substitute (brokerage statement list of transaction details)</a:t>
            </a:r>
          </a:p>
          <a:p>
            <a:pPr lvl="2"/>
            <a:r>
              <a:rPr lang="en-US" altLang="en-US" dirty="0"/>
              <a:t>Power of Attorney</a:t>
            </a:r>
          </a:p>
          <a:p>
            <a:pPr lvl="2"/>
            <a:r>
              <a:rPr lang="en-US" altLang="en-US" dirty="0"/>
              <a:t>Form 8332 </a:t>
            </a:r>
            <a:r>
              <a:rPr lang="en-US" dirty="0"/>
              <a:t>(release/revocation by custodial parent)</a:t>
            </a:r>
            <a:endParaRPr lang="en-US" altLang="en-US" dirty="0"/>
          </a:p>
        </p:txBody>
      </p:sp>
      <p:sp>
        <p:nvSpPr>
          <p:cNvPr id="2" name="Title 1"/>
          <p:cNvSpPr>
            <a:spLocks noGrp="1"/>
          </p:cNvSpPr>
          <p:nvPr>
            <p:ph type="title"/>
          </p:nvPr>
        </p:nvSpPr>
        <p:spPr/>
        <p:txBody>
          <a:bodyPr/>
          <a:lstStyle/>
          <a:p>
            <a:r>
              <a:rPr lang="en-US" dirty="0"/>
              <a:t>E-File Returns</a:t>
            </a:r>
          </a:p>
        </p:txBody>
      </p:sp>
      <p:sp>
        <p:nvSpPr>
          <p:cNvPr id="4" name="Date Placeholder 3">
            <a:extLst>
              <a:ext uri="{FF2B5EF4-FFF2-40B4-BE49-F238E27FC236}">
                <a16:creationId xmlns:a16="http://schemas.microsoft.com/office/drawing/2014/main" id="{8D299316-C70C-4D80-93EE-3DD016B39FF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9577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6086" name="Slide Number Placeholder 4"/>
          <p:cNvSpPr>
            <a:spLocks noGrp="1"/>
          </p:cNvSpPr>
          <p:nvPr>
            <p:ph type="sldNum" sz="quarter" idx="4"/>
          </p:nvPr>
        </p:nvSpPr>
        <p:spPr>
          <a:xfrm>
            <a:off x="457204" y="6265308"/>
            <a:ext cx="702365" cy="365125"/>
          </a:xfrm>
        </p:spPr>
        <p:txBody>
          <a:bodyPr/>
          <a:lstStyle/>
          <a:p>
            <a:fld id="{B59675D4-6760-4A32-AB9E-BB0871232D21}" type="slidenum">
              <a:rPr lang="en-US" altLang="en-US" smtClean="0"/>
              <a:pPr/>
              <a:t>7</a:t>
            </a:fld>
            <a:endParaRPr lang="en-US" altLang="en-US" dirty="0"/>
          </a:p>
        </p:txBody>
      </p:sp>
      <p:sp>
        <p:nvSpPr>
          <p:cNvPr id="12291" name="Content Placeholder 2"/>
          <p:cNvSpPr>
            <a:spLocks noGrp="1"/>
          </p:cNvSpPr>
          <p:nvPr>
            <p:ph sz="quarter" idx="12"/>
          </p:nvPr>
        </p:nvSpPr>
        <p:spPr/>
        <p:txBody>
          <a:bodyPr>
            <a:normAutofit/>
          </a:bodyPr>
          <a:lstStyle/>
          <a:p>
            <a:r>
              <a:rPr lang="en-US" altLang="en-US" dirty="0"/>
              <a:t>Assemble Tax return in Attachment Sequence order</a:t>
            </a:r>
          </a:p>
          <a:p>
            <a:r>
              <a:rPr lang="en-US" altLang="en-US" dirty="0"/>
              <a:t>State and local returns</a:t>
            </a:r>
          </a:p>
          <a:p>
            <a:r>
              <a:rPr lang="en-US" altLang="en-US" dirty="0"/>
              <a:t>Worksheets not filed with return</a:t>
            </a:r>
          </a:p>
          <a:p>
            <a:pPr lvl="1"/>
            <a:r>
              <a:rPr lang="en-US" altLang="en-US" dirty="0"/>
              <a:t>Included in taxpayer copies </a:t>
            </a:r>
          </a:p>
          <a:p>
            <a:r>
              <a:rPr lang="en-US" altLang="en-US" dirty="0"/>
              <a:t>Payment voucher/estimated payment vouchers</a:t>
            </a:r>
          </a:p>
          <a:p>
            <a:pPr lvl="1"/>
            <a:r>
              <a:rPr lang="en-US" altLang="en-US" dirty="0"/>
              <a:t>do not staple to rest of package</a:t>
            </a:r>
          </a:p>
        </p:txBody>
      </p:sp>
      <p:sp>
        <p:nvSpPr>
          <p:cNvPr id="2" name="Title 1"/>
          <p:cNvSpPr>
            <a:spLocks noGrp="1"/>
          </p:cNvSpPr>
          <p:nvPr>
            <p:ph type="title"/>
          </p:nvPr>
        </p:nvSpPr>
        <p:spPr/>
        <p:txBody>
          <a:bodyPr>
            <a:normAutofit/>
          </a:bodyPr>
          <a:lstStyle/>
          <a:p>
            <a:r>
              <a:rPr lang="en-US" dirty="0"/>
              <a:t>Paper Return – Two Copies Required</a:t>
            </a:r>
          </a:p>
        </p:txBody>
      </p:sp>
      <p:pic>
        <p:nvPicPr>
          <p:cNvPr id="8" name="Picture 7" descr="Screen Shot 2019-08-29 at 7.51.24 AM.png"/>
          <p:cNvPicPr>
            <a:picLocks noChangeAspect="1"/>
          </p:cNvPicPr>
          <p:nvPr/>
        </p:nvPicPr>
        <p:blipFill>
          <a:blip r:embed="rId3"/>
          <a:stretch>
            <a:fillRect/>
          </a:stretch>
        </p:blipFill>
        <p:spPr>
          <a:xfrm>
            <a:off x="6229351" y="2628900"/>
            <a:ext cx="1734740" cy="1017714"/>
          </a:xfrm>
          <a:prstGeom prst="rect">
            <a:avLst/>
          </a:prstGeom>
        </p:spPr>
      </p:pic>
      <p:sp>
        <p:nvSpPr>
          <p:cNvPr id="9" name="Left-Up Arrow 8"/>
          <p:cNvSpPr/>
          <p:nvPr/>
        </p:nvSpPr>
        <p:spPr>
          <a:xfrm flipH="1">
            <a:off x="6115050" y="2571750"/>
            <a:ext cx="171450" cy="971550"/>
          </a:xfrm>
          <a:prstGeom prst="leftUpArrow">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a:off x="6229350" y="3600450"/>
            <a:ext cx="1657350" cy="1143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Date Placeholder 2">
            <a:extLst>
              <a:ext uri="{FF2B5EF4-FFF2-40B4-BE49-F238E27FC236}">
                <a16:creationId xmlns:a16="http://schemas.microsoft.com/office/drawing/2014/main" id="{D0B511D4-F582-4B9B-A524-767C70B1A3CC}"/>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8626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E4D5BEB-24A3-406B-BD72-267D74FA42DC}"/>
              </a:ext>
            </a:extLst>
          </p:cNvPr>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a:extLst>
              <a:ext uri="{FF2B5EF4-FFF2-40B4-BE49-F238E27FC236}">
                <a16:creationId xmlns:a16="http://schemas.microsoft.com/office/drawing/2014/main" id="{43172D83-0825-4068-9401-096CB903C094}"/>
              </a:ext>
            </a:extLst>
          </p:cNvPr>
          <p:cNvSpPr>
            <a:spLocks noGrp="1"/>
          </p:cNvSpPr>
          <p:nvPr>
            <p:ph type="sldNum" sz="quarter" idx="4"/>
          </p:nvPr>
        </p:nvSpPr>
        <p:spPr>
          <a:xfrm>
            <a:off x="457204" y="6265308"/>
            <a:ext cx="702365" cy="365125"/>
          </a:xfrm>
        </p:spPr>
        <p:txBody>
          <a:bodyPr/>
          <a:lstStyle/>
          <a:p>
            <a:pPr>
              <a:defRPr/>
            </a:pPr>
            <a:fld id="{016809B8-74EB-42F0-BD51-B7DC1F217B2D}" type="slidenum">
              <a:rPr lang="en-US" altLang="en-US" smtClean="0"/>
              <a:pPr>
                <a:defRPr/>
              </a:pPr>
              <a:t>8</a:t>
            </a:fld>
            <a:endParaRPr lang="en-US" altLang="en-US" dirty="0"/>
          </a:p>
        </p:txBody>
      </p:sp>
      <p:sp>
        <p:nvSpPr>
          <p:cNvPr id="4" name="Content Placeholder 3">
            <a:extLst>
              <a:ext uri="{FF2B5EF4-FFF2-40B4-BE49-F238E27FC236}">
                <a16:creationId xmlns:a16="http://schemas.microsoft.com/office/drawing/2014/main" id="{94C896DF-DC24-40DC-BE99-14C865C48229}"/>
              </a:ext>
            </a:extLst>
          </p:cNvPr>
          <p:cNvSpPr>
            <a:spLocks noGrp="1"/>
          </p:cNvSpPr>
          <p:nvPr>
            <p:ph sz="quarter" idx="12"/>
          </p:nvPr>
        </p:nvSpPr>
        <p:spPr/>
        <p:txBody>
          <a:bodyPr>
            <a:normAutofit/>
          </a:bodyPr>
          <a:lstStyle/>
          <a:p>
            <a:r>
              <a:rPr lang="en-US" altLang="en-US" dirty="0"/>
              <a:t>Advise Taxpayer where to sign Form 1040 </a:t>
            </a:r>
          </a:p>
          <a:p>
            <a:pPr lvl="1"/>
            <a:r>
              <a:rPr lang="en-US" dirty="0"/>
              <a:t>If joint return, both taxpayers must sign</a:t>
            </a:r>
            <a:endParaRPr lang="en-US" altLang="en-US" dirty="0"/>
          </a:p>
          <a:p>
            <a:r>
              <a:rPr lang="en-US" dirty="0"/>
              <a:t>Attach additional forms that must be included when paper filing</a:t>
            </a:r>
          </a:p>
          <a:p>
            <a:pPr lvl="1"/>
            <a:r>
              <a:rPr lang="en-US" dirty="0"/>
              <a:t>Forms W-2, W-2G</a:t>
            </a:r>
          </a:p>
          <a:p>
            <a:pPr lvl="1"/>
            <a:r>
              <a:rPr lang="en-US" dirty="0"/>
              <a:t>Form 1099-R if tax was withheld</a:t>
            </a:r>
          </a:p>
          <a:p>
            <a:pPr lvl="1"/>
            <a:r>
              <a:rPr lang="en-US" dirty="0"/>
              <a:t>Power of Attorney, Form 8332 (release/revocation by custodial parent)</a:t>
            </a:r>
          </a:p>
        </p:txBody>
      </p:sp>
      <p:sp>
        <p:nvSpPr>
          <p:cNvPr id="5" name="Title 4">
            <a:extLst>
              <a:ext uri="{FF2B5EF4-FFF2-40B4-BE49-F238E27FC236}">
                <a16:creationId xmlns:a16="http://schemas.microsoft.com/office/drawing/2014/main" id="{DDFC7EEC-9F39-4D03-B0F9-F431D6A92486}"/>
              </a:ext>
            </a:extLst>
          </p:cNvPr>
          <p:cNvSpPr>
            <a:spLocks noGrp="1"/>
          </p:cNvSpPr>
          <p:nvPr>
            <p:ph type="title"/>
          </p:nvPr>
        </p:nvSpPr>
        <p:spPr/>
        <p:txBody>
          <a:bodyPr/>
          <a:lstStyle/>
          <a:p>
            <a:r>
              <a:rPr lang="en-US" dirty="0"/>
              <a:t>Paper Return (cont.)</a:t>
            </a:r>
          </a:p>
        </p:txBody>
      </p:sp>
      <p:sp>
        <p:nvSpPr>
          <p:cNvPr id="6" name="Date Placeholder 5">
            <a:extLst>
              <a:ext uri="{FF2B5EF4-FFF2-40B4-BE49-F238E27FC236}">
                <a16:creationId xmlns:a16="http://schemas.microsoft.com/office/drawing/2014/main" id="{8D4AB8F8-A33A-4EF5-9627-F593C1806E4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83673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7174" name="Slide Number Placeholder 3"/>
          <p:cNvSpPr>
            <a:spLocks noGrp="1"/>
          </p:cNvSpPr>
          <p:nvPr>
            <p:ph type="sldNum" sz="quarter" idx="4"/>
          </p:nvPr>
        </p:nvSpPr>
        <p:spPr>
          <a:xfrm>
            <a:off x="457204" y="6265308"/>
            <a:ext cx="702365" cy="365125"/>
          </a:xfrm>
        </p:spPr>
        <p:txBody>
          <a:bodyPr/>
          <a:lstStyle/>
          <a:p>
            <a:fld id="{21BD6187-A855-4023-990B-5B646F10C7BF}" type="slidenum">
              <a:rPr lang="en-US" altLang="en-US" smtClean="0"/>
              <a:pPr/>
              <a:t>9</a:t>
            </a:fld>
            <a:endParaRPr lang="en-US" altLang="en-US" dirty="0"/>
          </a:p>
        </p:txBody>
      </p:sp>
      <p:sp>
        <p:nvSpPr>
          <p:cNvPr id="3" name="Content Placeholder 2"/>
          <p:cNvSpPr>
            <a:spLocks noGrp="1"/>
          </p:cNvSpPr>
          <p:nvPr>
            <p:ph sz="quarter" idx="12"/>
          </p:nvPr>
        </p:nvSpPr>
        <p:spPr/>
        <p:txBody>
          <a:bodyPr>
            <a:normAutofit/>
          </a:bodyPr>
          <a:lstStyle/>
          <a:p>
            <a:r>
              <a:rPr lang="en-US" altLang="en-US" dirty="0">
                <a:solidFill>
                  <a:srgbClr val="3333FF"/>
                </a:solidFill>
              </a:rPr>
              <a:t>Explain to taxpayers they are responsible for the accuracy of their federal and state filings</a:t>
            </a:r>
            <a:endParaRPr lang="en-US" dirty="0"/>
          </a:p>
          <a:p>
            <a:r>
              <a:rPr lang="en-US" dirty="0"/>
              <a:t>Explain to taxpayers which records to maintain </a:t>
            </a:r>
          </a:p>
          <a:p>
            <a:pPr lvl="1"/>
            <a:r>
              <a:rPr lang="en-US" dirty="0"/>
              <a:t>IRS/state may ask for more information</a:t>
            </a:r>
          </a:p>
          <a:p>
            <a:pPr lvl="1"/>
            <a:r>
              <a:rPr lang="en-US" dirty="0"/>
              <a:t>Tax-Aide recommends keeping for 7 years</a:t>
            </a:r>
          </a:p>
          <a:p>
            <a:r>
              <a:rPr lang="en-US" dirty="0"/>
              <a:t>Explain additional instructions to taxpayers</a:t>
            </a:r>
          </a:p>
          <a:p>
            <a:pPr lvl="1"/>
            <a:r>
              <a:rPr lang="en-US" dirty="0"/>
              <a:t>Mail payments/make payments online</a:t>
            </a:r>
          </a:p>
          <a:p>
            <a:pPr lvl="1"/>
            <a:r>
              <a:rPr lang="en-US" dirty="0"/>
              <a:t>Estimated payments</a:t>
            </a:r>
          </a:p>
        </p:txBody>
      </p:sp>
      <p:sp>
        <p:nvSpPr>
          <p:cNvPr id="2" name="Title 1"/>
          <p:cNvSpPr>
            <a:spLocks noGrp="1"/>
          </p:cNvSpPr>
          <p:nvPr>
            <p:ph type="title"/>
          </p:nvPr>
        </p:nvSpPr>
        <p:spPr/>
        <p:txBody>
          <a:bodyPr/>
          <a:lstStyle/>
          <a:p>
            <a:r>
              <a:rPr lang="en-US" dirty="0"/>
              <a:t>Exit Interview</a:t>
            </a:r>
          </a:p>
        </p:txBody>
      </p:sp>
      <p:sp>
        <p:nvSpPr>
          <p:cNvPr id="4" name="Date Placeholder 3">
            <a:extLst>
              <a:ext uri="{FF2B5EF4-FFF2-40B4-BE49-F238E27FC236}">
                <a16:creationId xmlns:a16="http://schemas.microsoft.com/office/drawing/2014/main" id="{F0EB0227-41F2-47B5-84E3-C348B40C021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430651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1272</Words>
  <Application>Microsoft Office PowerPoint</Application>
  <PresentationFormat>On-screen Show (4:3)</PresentationFormat>
  <Paragraphs>204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Default Theme</vt:lpstr>
      <vt:lpstr>Final Steps</vt:lpstr>
      <vt:lpstr>Lesson Topics</vt:lpstr>
      <vt:lpstr>All Returns</vt:lpstr>
      <vt:lpstr>Assemble Taxpayer’s Copy of E-File Return</vt:lpstr>
      <vt:lpstr>E-File Returns</vt:lpstr>
      <vt:lpstr>E-File Returns</vt:lpstr>
      <vt:lpstr>Paper Return – Two Copies Required</vt:lpstr>
      <vt:lpstr>Paper Return (cont.)</vt:lpstr>
      <vt:lpstr>Exit Interview</vt:lpstr>
      <vt:lpstr>Exit Interview (cont.)</vt:lpstr>
      <vt:lpstr>Exit Interview (cont.)</vt:lpstr>
      <vt:lpstr>Exit Interview (cont.)</vt:lpstr>
      <vt:lpstr>Final Steps Comprehensive Topics</vt:lpstr>
      <vt:lpstr>Estimated Tax Payments for next year</vt:lpstr>
      <vt:lpstr>Estimated Tax Payments for next year</vt:lpstr>
      <vt:lpstr>Signature Requirements</vt:lpstr>
      <vt:lpstr>Legal Power of Attorney</vt:lpstr>
      <vt:lpstr>Final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2019-11-27T22:23:33Z</dcterms:modified>
</cp:coreProperties>
</file>